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22" r:id="rId2"/>
    <p:sldId id="329" r:id="rId3"/>
    <p:sldId id="330" r:id="rId4"/>
    <p:sldId id="331" r:id="rId5"/>
    <p:sldId id="348" r:id="rId6"/>
    <p:sldId id="334" r:id="rId7"/>
    <p:sldId id="349" r:id="rId8"/>
    <p:sldId id="350" r:id="rId9"/>
    <p:sldId id="353" r:id="rId10"/>
    <p:sldId id="336" r:id="rId11"/>
    <p:sldId id="354" r:id="rId12"/>
    <p:sldId id="338" r:id="rId13"/>
    <p:sldId id="339" r:id="rId14"/>
    <p:sldId id="340" r:id="rId15"/>
    <p:sldId id="341" r:id="rId16"/>
    <p:sldId id="347" r:id="rId17"/>
    <p:sldId id="342" r:id="rId18"/>
    <p:sldId id="351" r:id="rId19"/>
    <p:sldId id="352" r:id="rId20"/>
    <p:sldId id="343" r:id="rId21"/>
    <p:sldId id="344" r:id="rId22"/>
    <p:sldId id="345" r:id="rId23"/>
    <p:sldId id="346" r:id="rId2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131"/>
    <a:srgbClr val="004851"/>
    <a:srgbClr val="053139"/>
    <a:srgbClr val="ED8800"/>
    <a:srgbClr val="00A3AD"/>
    <a:srgbClr val="FFFFFF"/>
    <a:srgbClr val="004E40"/>
    <a:srgbClr val="275D38"/>
    <a:srgbClr val="000000"/>
    <a:srgbClr val="C90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1" autoAdjust="0"/>
    <p:restoredTop sz="78769" autoAdjust="0"/>
  </p:normalViewPr>
  <p:slideViewPr>
    <p:cSldViewPr snapToGrid="0" snapToObjects="1" showGuides="1">
      <p:cViewPr varScale="1">
        <p:scale>
          <a:sx n="67" d="100"/>
          <a:sy n="67" d="100"/>
        </p:scale>
        <p:origin x="1622" y="67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-1159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8" d="100"/>
          <a:sy n="88" d="100"/>
        </p:scale>
        <p:origin x="21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1D103-9754-6D42-8166-C01DEB91BBDE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39DCF61A-0A64-7340-A715-5DF9E9A51016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Preprocesamiento</a:t>
          </a:r>
          <a:r>
            <a:rPr lang="en-GB" dirty="0"/>
            <a:t> de las </a:t>
          </a:r>
          <a:r>
            <a:rPr lang="en-GB" dirty="0" err="1"/>
            <a:t>imágenes</a:t>
          </a:r>
          <a:endParaRPr lang="en-GB" dirty="0"/>
        </a:p>
      </dgm:t>
    </dgm:pt>
    <dgm:pt modelId="{0E4E0CDF-95B4-DA42-BAF4-76137768C02E}" type="par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FB8A5A10-6ED4-B648-8FC8-9CAE9BC84FEF}" type="sibTrans" cxnId="{A8468B13-5D58-9448-BDC8-2DFBB67F7D89}">
      <dgm:prSet/>
      <dgm:spPr/>
      <dgm:t>
        <a:bodyPr/>
        <a:lstStyle/>
        <a:p>
          <a:pPr algn="ctr"/>
          <a:endParaRPr lang="en-GB"/>
        </a:p>
      </dgm:t>
    </dgm:pt>
    <dgm:pt modelId="{6D2EBBF0-2D31-CE4E-83EE-41DCA7ACA532}">
      <dgm:prSet phldrT="[Text]"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Segmentación</a:t>
          </a:r>
        </a:p>
      </dgm:t>
    </dgm:pt>
    <dgm:pt modelId="{820E9F9D-2B22-2047-AD1C-CC55983124F5}" type="par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8F397E9B-310F-004B-8DC2-1EF67C906046}" type="sibTrans" cxnId="{474498D7-A555-FE41-A4D0-8CEBA59B69F5}">
      <dgm:prSet/>
      <dgm:spPr/>
      <dgm:t>
        <a:bodyPr/>
        <a:lstStyle/>
        <a:p>
          <a:pPr algn="ctr"/>
          <a:endParaRPr lang="en-GB"/>
        </a:p>
      </dgm:t>
    </dgm:pt>
    <dgm:pt modelId="{C9BD5AE6-A093-1846-8248-E8B98CD1E48E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Extracción</a:t>
          </a:r>
          <a:r>
            <a:rPr lang="en-GB" dirty="0"/>
            <a:t> de </a:t>
          </a:r>
          <a:r>
            <a:rPr lang="en-GB" dirty="0" err="1"/>
            <a:t>características</a:t>
          </a:r>
          <a:endParaRPr lang="en-GB" dirty="0"/>
        </a:p>
      </dgm:t>
    </dgm:pt>
    <dgm:pt modelId="{12FDB58C-5DD8-754E-A1F2-E6B37B96BDF6}" type="par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EED96FA3-E2BB-B44A-8DAD-7456BEA6705E}" type="sibTrans" cxnId="{7786B9D7-E97E-2F44-85DB-98D393BB4719}">
      <dgm:prSet/>
      <dgm:spPr/>
      <dgm:t>
        <a:bodyPr/>
        <a:lstStyle/>
        <a:p>
          <a:pPr algn="ctr"/>
          <a:endParaRPr lang="en-GB"/>
        </a:p>
      </dgm:t>
    </dgm:pt>
    <dgm:pt modelId="{425D427F-71A3-254A-B608-00DFD3DED2B6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/>
            <a:t>Introducción de datos plobacionales</a:t>
          </a:r>
        </a:p>
      </dgm:t>
    </dgm:pt>
    <dgm:pt modelId="{39D5F193-B019-F842-9AAB-AB6FC5DB3C73}" type="par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99133A0E-6325-E749-8AE4-C3894BFBC2E4}" type="sibTrans" cxnId="{C353EE76-5DCB-7A49-B8A7-DF6FEF1E4352}">
      <dgm:prSet/>
      <dgm:spPr/>
      <dgm:t>
        <a:bodyPr/>
        <a:lstStyle/>
        <a:p>
          <a:pPr algn="ctr"/>
          <a:endParaRPr lang="en-GB"/>
        </a:p>
      </dgm:t>
    </dgm:pt>
    <dgm:pt modelId="{CA54B458-5177-F540-B6AF-C60C739B1B35}">
      <dgm:prSet/>
      <dgm:spPr>
        <a:solidFill>
          <a:srgbClr val="313131"/>
        </a:solidFill>
      </dgm:spPr>
      <dgm:t>
        <a:bodyPr/>
        <a:lstStyle/>
        <a:p>
          <a:pPr algn="ctr"/>
          <a:r>
            <a:rPr lang="en-GB" dirty="0" err="1"/>
            <a:t>Creación</a:t>
          </a:r>
          <a:r>
            <a:rPr lang="en-GB" dirty="0"/>
            <a:t> y </a:t>
          </a:r>
          <a:r>
            <a:rPr lang="en-GB" dirty="0" err="1"/>
            <a:t>validación</a:t>
          </a:r>
          <a:r>
            <a:rPr lang="en-GB" dirty="0"/>
            <a:t> del </a:t>
          </a:r>
          <a:r>
            <a:rPr lang="en-GB" dirty="0" err="1"/>
            <a:t>modelo</a:t>
          </a:r>
          <a:endParaRPr lang="en-GB" dirty="0"/>
        </a:p>
      </dgm:t>
    </dgm:pt>
    <dgm:pt modelId="{AACA1932-1759-7B47-909E-29A07A275E5A}" type="par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F5A3D750-0496-A141-AE43-2F3CDFDA68C2}" type="sibTrans" cxnId="{694DA0DC-6137-A344-9B3E-B315F8D09E69}">
      <dgm:prSet/>
      <dgm:spPr/>
      <dgm:t>
        <a:bodyPr/>
        <a:lstStyle/>
        <a:p>
          <a:pPr algn="ctr"/>
          <a:endParaRPr lang="en-GB"/>
        </a:p>
      </dgm:t>
    </dgm:pt>
    <dgm:pt modelId="{2502029D-4C1A-3A48-A66E-23BACFCEB486}" type="pres">
      <dgm:prSet presAssocID="{9291D103-9754-6D42-8166-C01DEB91BBDE}" presName="Name0" presStyleCnt="0">
        <dgm:presLayoutVars>
          <dgm:dir/>
          <dgm:animLvl val="lvl"/>
          <dgm:resizeHandles val="exact"/>
        </dgm:presLayoutVars>
      </dgm:prSet>
      <dgm:spPr/>
    </dgm:pt>
    <dgm:pt modelId="{F7C3DB96-C7BA-5C4B-9209-A51A50FB12E4}" type="pres">
      <dgm:prSet presAssocID="{39DCF61A-0A64-7340-A715-5DF9E9A5101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1A0A0156-7658-8B4C-A4D4-3AE9D50F7F2A}" type="pres">
      <dgm:prSet presAssocID="{FB8A5A10-6ED4-B648-8FC8-9CAE9BC84FEF}" presName="parTxOnlySpace" presStyleCnt="0"/>
      <dgm:spPr/>
    </dgm:pt>
    <dgm:pt modelId="{4A68A779-3C18-0D42-B313-90FA077A014B}" type="pres">
      <dgm:prSet presAssocID="{6D2EBBF0-2D31-CE4E-83EE-41DCA7ACA53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972BF75-143B-0845-A3C4-CFC34E1A8B08}" type="pres">
      <dgm:prSet presAssocID="{8F397E9B-310F-004B-8DC2-1EF67C906046}" presName="parTxOnlySpace" presStyleCnt="0"/>
      <dgm:spPr/>
    </dgm:pt>
    <dgm:pt modelId="{D4F7A74B-3376-874D-82C2-66976D6613B8}" type="pres">
      <dgm:prSet presAssocID="{C9BD5AE6-A093-1846-8248-E8B98CD1E48E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E72854A-C50F-224C-A805-C9CF8FDAA4B4}" type="pres">
      <dgm:prSet presAssocID="{EED96FA3-E2BB-B44A-8DAD-7456BEA6705E}" presName="parTxOnlySpace" presStyleCnt="0"/>
      <dgm:spPr/>
    </dgm:pt>
    <dgm:pt modelId="{CDBD4883-2E06-4040-A5CF-CF7396A896C6}" type="pres">
      <dgm:prSet presAssocID="{425D427F-71A3-254A-B608-00DFD3DED2B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EF6C1DB-A1DD-174F-88BA-B527D6DA42EF}" type="pres">
      <dgm:prSet presAssocID="{99133A0E-6325-E749-8AE4-C3894BFBC2E4}" presName="parTxOnlySpace" presStyleCnt="0"/>
      <dgm:spPr/>
    </dgm:pt>
    <dgm:pt modelId="{79CA1C81-A23D-6342-A53A-3D6594A47071}" type="pres">
      <dgm:prSet presAssocID="{CA54B458-5177-F540-B6AF-C60C739B1B3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FE8B90F-B53A-674A-A770-938628E54D19}" type="presOf" srcId="{39DCF61A-0A64-7340-A715-5DF9E9A51016}" destId="{F7C3DB96-C7BA-5C4B-9209-A51A50FB12E4}" srcOrd="0" destOrd="0" presId="urn:microsoft.com/office/officeart/2005/8/layout/chevron1"/>
    <dgm:cxn modelId="{A8468B13-5D58-9448-BDC8-2DFBB67F7D89}" srcId="{9291D103-9754-6D42-8166-C01DEB91BBDE}" destId="{39DCF61A-0A64-7340-A715-5DF9E9A51016}" srcOrd="0" destOrd="0" parTransId="{0E4E0CDF-95B4-DA42-BAF4-76137768C02E}" sibTransId="{FB8A5A10-6ED4-B648-8FC8-9CAE9BC84FEF}"/>
    <dgm:cxn modelId="{CB403C1F-F864-7549-9001-09371DC0B901}" type="presOf" srcId="{9291D103-9754-6D42-8166-C01DEB91BBDE}" destId="{2502029D-4C1A-3A48-A66E-23BACFCEB486}" srcOrd="0" destOrd="0" presId="urn:microsoft.com/office/officeart/2005/8/layout/chevron1"/>
    <dgm:cxn modelId="{67395D29-E6E9-C944-827B-42A768F65C54}" type="presOf" srcId="{425D427F-71A3-254A-B608-00DFD3DED2B6}" destId="{CDBD4883-2E06-4040-A5CF-CF7396A896C6}" srcOrd="0" destOrd="0" presId="urn:microsoft.com/office/officeart/2005/8/layout/chevron1"/>
    <dgm:cxn modelId="{2B74F566-183C-B347-97DA-CC894C3EF1B9}" type="presOf" srcId="{CA54B458-5177-F540-B6AF-C60C739B1B35}" destId="{79CA1C81-A23D-6342-A53A-3D6594A47071}" srcOrd="0" destOrd="0" presId="urn:microsoft.com/office/officeart/2005/8/layout/chevron1"/>
    <dgm:cxn modelId="{C353EE76-5DCB-7A49-B8A7-DF6FEF1E4352}" srcId="{9291D103-9754-6D42-8166-C01DEB91BBDE}" destId="{425D427F-71A3-254A-B608-00DFD3DED2B6}" srcOrd="3" destOrd="0" parTransId="{39D5F193-B019-F842-9AAB-AB6FC5DB3C73}" sibTransId="{99133A0E-6325-E749-8AE4-C3894BFBC2E4}"/>
    <dgm:cxn modelId="{2EB6BF9C-6AD3-3B49-9B52-12611CE76466}" type="presOf" srcId="{C9BD5AE6-A093-1846-8248-E8B98CD1E48E}" destId="{D4F7A74B-3376-874D-82C2-66976D6613B8}" srcOrd="0" destOrd="0" presId="urn:microsoft.com/office/officeart/2005/8/layout/chevron1"/>
    <dgm:cxn modelId="{CB5C74A0-0C8E-7C4D-926D-C02B7990332F}" type="presOf" srcId="{6D2EBBF0-2D31-CE4E-83EE-41DCA7ACA532}" destId="{4A68A779-3C18-0D42-B313-90FA077A014B}" srcOrd="0" destOrd="0" presId="urn:microsoft.com/office/officeart/2005/8/layout/chevron1"/>
    <dgm:cxn modelId="{474498D7-A555-FE41-A4D0-8CEBA59B69F5}" srcId="{9291D103-9754-6D42-8166-C01DEB91BBDE}" destId="{6D2EBBF0-2D31-CE4E-83EE-41DCA7ACA532}" srcOrd="1" destOrd="0" parTransId="{820E9F9D-2B22-2047-AD1C-CC55983124F5}" sibTransId="{8F397E9B-310F-004B-8DC2-1EF67C906046}"/>
    <dgm:cxn modelId="{7786B9D7-E97E-2F44-85DB-98D393BB4719}" srcId="{9291D103-9754-6D42-8166-C01DEB91BBDE}" destId="{C9BD5AE6-A093-1846-8248-E8B98CD1E48E}" srcOrd="2" destOrd="0" parTransId="{12FDB58C-5DD8-754E-A1F2-E6B37B96BDF6}" sibTransId="{EED96FA3-E2BB-B44A-8DAD-7456BEA6705E}"/>
    <dgm:cxn modelId="{694DA0DC-6137-A344-9B3E-B315F8D09E69}" srcId="{9291D103-9754-6D42-8166-C01DEB91BBDE}" destId="{CA54B458-5177-F540-B6AF-C60C739B1B35}" srcOrd="4" destOrd="0" parTransId="{AACA1932-1759-7B47-909E-29A07A275E5A}" sibTransId="{F5A3D750-0496-A141-AE43-2F3CDFDA68C2}"/>
    <dgm:cxn modelId="{1439E280-2671-A044-9FB6-356939B6B5AC}" type="presParOf" srcId="{2502029D-4C1A-3A48-A66E-23BACFCEB486}" destId="{F7C3DB96-C7BA-5C4B-9209-A51A50FB12E4}" srcOrd="0" destOrd="0" presId="urn:microsoft.com/office/officeart/2005/8/layout/chevron1"/>
    <dgm:cxn modelId="{9D479C29-079D-8E48-BE29-64FED2B7466F}" type="presParOf" srcId="{2502029D-4C1A-3A48-A66E-23BACFCEB486}" destId="{1A0A0156-7658-8B4C-A4D4-3AE9D50F7F2A}" srcOrd="1" destOrd="0" presId="urn:microsoft.com/office/officeart/2005/8/layout/chevron1"/>
    <dgm:cxn modelId="{3623D7D3-07BC-D34E-8EAC-F59B1F899DE3}" type="presParOf" srcId="{2502029D-4C1A-3A48-A66E-23BACFCEB486}" destId="{4A68A779-3C18-0D42-B313-90FA077A014B}" srcOrd="2" destOrd="0" presId="urn:microsoft.com/office/officeart/2005/8/layout/chevron1"/>
    <dgm:cxn modelId="{495F01DB-9FB0-654A-9461-3D0443D9C8B1}" type="presParOf" srcId="{2502029D-4C1A-3A48-A66E-23BACFCEB486}" destId="{F972BF75-143B-0845-A3C4-CFC34E1A8B08}" srcOrd="3" destOrd="0" presId="urn:microsoft.com/office/officeart/2005/8/layout/chevron1"/>
    <dgm:cxn modelId="{5DD613B6-511F-9343-AD96-BC8B6140552B}" type="presParOf" srcId="{2502029D-4C1A-3A48-A66E-23BACFCEB486}" destId="{D4F7A74B-3376-874D-82C2-66976D6613B8}" srcOrd="4" destOrd="0" presId="urn:microsoft.com/office/officeart/2005/8/layout/chevron1"/>
    <dgm:cxn modelId="{BD76B11B-1773-0547-A377-9543354BB74F}" type="presParOf" srcId="{2502029D-4C1A-3A48-A66E-23BACFCEB486}" destId="{5E72854A-C50F-224C-A805-C9CF8FDAA4B4}" srcOrd="5" destOrd="0" presId="urn:microsoft.com/office/officeart/2005/8/layout/chevron1"/>
    <dgm:cxn modelId="{091B58DE-B72A-FC4D-A6C8-3C30BFEB9030}" type="presParOf" srcId="{2502029D-4C1A-3A48-A66E-23BACFCEB486}" destId="{CDBD4883-2E06-4040-A5CF-CF7396A896C6}" srcOrd="6" destOrd="0" presId="urn:microsoft.com/office/officeart/2005/8/layout/chevron1"/>
    <dgm:cxn modelId="{4E68B047-D172-0E43-9E08-C3EA6B4FCD2B}" type="presParOf" srcId="{2502029D-4C1A-3A48-A66E-23BACFCEB486}" destId="{8EF6C1DB-A1DD-174F-88BA-B527D6DA42EF}" srcOrd="7" destOrd="0" presId="urn:microsoft.com/office/officeart/2005/8/layout/chevron1"/>
    <dgm:cxn modelId="{1A139423-5EF8-3B4E-921C-667A7C162909}" type="presParOf" srcId="{2502029D-4C1A-3A48-A66E-23BACFCEB486}" destId="{79CA1C81-A23D-6342-A53A-3D6594A47071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3DB96-C7BA-5C4B-9209-A51A50FB12E4}">
      <dsp:nvSpPr>
        <dsp:cNvPr id="0" name=""/>
        <dsp:cNvSpPr/>
      </dsp:nvSpPr>
      <dsp:spPr>
        <a:xfrm>
          <a:off x="1910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Preprocesamiento</a:t>
          </a:r>
          <a:r>
            <a:rPr lang="en-GB" sz="1000" kern="1200" dirty="0"/>
            <a:t> de las </a:t>
          </a:r>
          <a:r>
            <a:rPr lang="en-GB" sz="1000" kern="1200" dirty="0" err="1"/>
            <a:t>imágenes</a:t>
          </a:r>
          <a:endParaRPr lang="en-GB" sz="1000" kern="1200" dirty="0"/>
        </a:p>
      </dsp:txBody>
      <dsp:txXfrm>
        <a:off x="342047" y="486998"/>
        <a:ext cx="1020411" cy="680273"/>
      </dsp:txXfrm>
    </dsp:sp>
    <dsp:sp modelId="{4A68A779-3C18-0D42-B313-90FA077A014B}">
      <dsp:nvSpPr>
        <dsp:cNvPr id="0" name=""/>
        <dsp:cNvSpPr/>
      </dsp:nvSpPr>
      <dsp:spPr>
        <a:xfrm>
          <a:off x="1532526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Segmentación</a:t>
          </a:r>
        </a:p>
      </dsp:txBody>
      <dsp:txXfrm>
        <a:off x="1872663" y="486998"/>
        <a:ext cx="1020411" cy="680273"/>
      </dsp:txXfrm>
    </dsp:sp>
    <dsp:sp modelId="{D4F7A74B-3376-874D-82C2-66976D6613B8}">
      <dsp:nvSpPr>
        <dsp:cNvPr id="0" name=""/>
        <dsp:cNvSpPr/>
      </dsp:nvSpPr>
      <dsp:spPr>
        <a:xfrm>
          <a:off x="3063142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Extracción</a:t>
          </a:r>
          <a:r>
            <a:rPr lang="en-GB" sz="1000" kern="1200" dirty="0"/>
            <a:t> de </a:t>
          </a:r>
          <a:r>
            <a:rPr lang="en-GB" sz="1000" kern="1200" dirty="0" err="1"/>
            <a:t>características</a:t>
          </a:r>
          <a:endParaRPr lang="en-GB" sz="1000" kern="1200" dirty="0"/>
        </a:p>
      </dsp:txBody>
      <dsp:txXfrm>
        <a:off x="3403279" y="486998"/>
        <a:ext cx="1020411" cy="680273"/>
      </dsp:txXfrm>
    </dsp:sp>
    <dsp:sp modelId="{CDBD4883-2E06-4040-A5CF-CF7396A896C6}">
      <dsp:nvSpPr>
        <dsp:cNvPr id="0" name=""/>
        <dsp:cNvSpPr/>
      </dsp:nvSpPr>
      <dsp:spPr>
        <a:xfrm>
          <a:off x="4593758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/>
            <a:t>Introducción de datos plobacionales</a:t>
          </a:r>
        </a:p>
      </dsp:txBody>
      <dsp:txXfrm>
        <a:off x="4933895" y="486998"/>
        <a:ext cx="1020411" cy="680273"/>
      </dsp:txXfrm>
    </dsp:sp>
    <dsp:sp modelId="{79CA1C81-A23D-6342-A53A-3D6594A47071}">
      <dsp:nvSpPr>
        <dsp:cNvPr id="0" name=""/>
        <dsp:cNvSpPr/>
      </dsp:nvSpPr>
      <dsp:spPr>
        <a:xfrm>
          <a:off x="6124374" y="486998"/>
          <a:ext cx="1700684" cy="680273"/>
        </a:xfrm>
        <a:prstGeom prst="chevron">
          <a:avLst/>
        </a:prstGeom>
        <a:solidFill>
          <a:srgbClr val="31313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 err="1"/>
            <a:t>Creación</a:t>
          </a:r>
          <a:r>
            <a:rPr lang="en-GB" sz="1000" kern="1200" dirty="0"/>
            <a:t> y </a:t>
          </a:r>
          <a:r>
            <a:rPr lang="en-GB" sz="1000" kern="1200" dirty="0" err="1"/>
            <a:t>validación</a:t>
          </a:r>
          <a:r>
            <a:rPr lang="en-GB" sz="1000" kern="1200" dirty="0"/>
            <a:t> del </a:t>
          </a:r>
          <a:r>
            <a:rPr lang="en-GB" sz="1000" kern="1200" dirty="0" err="1"/>
            <a:t>modelo</a:t>
          </a:r>
          <a:endParaRPr lang="en-GB" sz="1000" kern="1200" dirty="0"/>
        </a:p>
      </dsp:txBody>
      <dsp:txXfrm>
        <a:off x="6464511" y="486998"/>
        <a:ext cx="1020411" cy="680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25/01/2021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8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5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" y="0"/>
            <a:ext cx="1830016" cy="167315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343" y="-20882"/>
            <a:ext cx="1140768" cy="10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32474" y="188120"/>
              <a:ext cx="1245393" cy="10644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2" y="19045"/>
            <a:ext cx="1437679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6" name="Grupo 55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55" name="Rectángulo 54"/>
            <p:cNvSpPr/>
            <p:nvPr userDrawn="1"/>
          </p:nvSpPr>
          <p:spPr>
            <a:xfrm>
              <a:off x="170099" y="123825"/>
              <a:ext cx="1343025" cy="129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54" name="Imagen 5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21764"/>
            <a:ext cx="1718029" cy="157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95" y="-15970"/>
            <a:ext cx="1147818" cy="1049433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25.01.21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073913" y="1993900"/>
            <a:ext cx="4393687" cy="2071669"/>
          </a:xfrm>
        </p:spPr>
        <p:txBody>
          <a:bodyPr>
            <a:normAutofit fontScale="90000"/>
          </a:bodyPr>
          <a:lstStyle/>
          <a:p>
            <a:r>
              <a:rPr lang="en-US" dirty="0"/>
              <a:t>DETECCIÓN AUTOMATIZADA DEL GLIOBLASTOMA MULTIFORME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20">
            <a:extLst>
              <a:ext uri="{FF2B5EF4-FFF2-40B4-BE49-F238E27FC236}">
                <a16:creationId xmlns:a16="http://schemas.microsoft.com/office/drawing/2014/main" id="{9D485FAA-10C2-D34E-8D1D-683C2C964AF2}"/>
              </a:ext>
            </a:extLst>
          </p:cNvPr>
          <p:cNvSpPr txBox="1">
            <a:spLocks/>
          </p:cNvSpPr>
          <p:nvPr/>
        </p:nvSpPr>
        <p:spPr>
          <a:xfrm>
            <a:off x="3073912" y="4120284"/>
            <a:ext cx="4990588" cy="87081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PBL - 1º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Máster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Tecnologías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Biomédicas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Descargo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parcial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20">
            <a:extLst>
              <a:ext uri="{FF2B5EF4-FFF2-40B4-BE49-F238E27FC236}">
                <a16:creationId xmlns:a16="http://schemas.microsoft.com/office/drawing/2014/main" id="{0970D1BD-31B6-F942-995A-F3FB979E8A14}"/>
              </a:ext>
            </a:extLst>
          </p:cNvPr>
          <p:cNvSpPr txBox="1">
            <a:spLocks/>
          </p:cNvSpPr>
          <p:nvPr/>
        </p:nvSpPr>
        <p:spPr>
          <a:xfrm>
            <a:off x="6019800" y="5511800"/>
            <a:ext cx="3403600" cy="1016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200" b="0" i="0" kern="1200" cap="none">
                <a:solidFill>
                  <a:srgbClr val="FFFFFF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26/01/2021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Ainhoa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Arruabarrena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Ortiz</a:t>
            </a:r>
          </a:p>
          <a:p>
            <a:pPr defTabSz="457189">
              <a:spcBef>
                <a:spcPct val="20000"/>
              </a:spcBef>
              <a:buClr>
                <a:srgbClr val="00A3AE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Azpiazu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Crespo</a:t>
            </a:r>
          </a:p>
        </p:txBody>
      </p:sp>
    </p:spTree>
    <p:extLst>
      <p:ext uri="{BB962C8B-B14F-4D97-AF65-F5344CB8AC3E}">
        <p14:creationId xmlns:p14="http://schemas.microsoft.com/office/powerpoint/2010/main" val="324509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Descubrir e identificar patrones y relaciones imperceptibles</a:t>
            </a:r>
          </a:p>
          <a:p>
            <a:pPr lvl="1" algn="just"/>
            <a:r>
              <a:rPr lang="es-ES" dirty="0"/>
              <a:t>Predicción del grado y genómica</a:t>
            </a:r>
          </a:p>
          <a:p>
            <a:pPr lvl="1" algn="just"/>
            <a:r>
              <a:rPr lang="es-ES" dirty="0"/>
              <a:t>Automatizar diagnóstico</a:t>
            </a:r>
          </a:p>
          <a:p>
            <a:pPr lvl="1" algn="just"/>
            <a:r>
              <a:rPr lang="es-ES" dirty="0"/>
              <a:t>Pronóstico</a:t>
            </a:r>
          </a:p>
          <a:p>
            <a:pPr lvl="1" algn="just"/>
            <a:endParaRPr lang="es-ES" dirty="0"/>
          </a:p>
          <a:p>
            <a:pPr algn="just"/>
            <a:r>
              <a:rPr lang="es-ES" dirty="0"/>
              <a:t>Técnicas tradicionales			Nuevas técnicas de deep learning</a:t>
            </a:r>
          </a:p>
          <a:p>
            <a:pPr lvl="1" algn="just"/>
            <a:r>
              <a:rPr lang="es-ES" dirty="0"/>
              <a:t>Redes neuronales convolucionales (CNN)</a:t>
            </a:r>
          </a:p>
          <a:p>
            <a:pPr lvl="1" algn="just"/>
            <a:r>
              <a:rPr lang="es-ES" dirty="0"/>
              <a:t>Menor tiempo</a:t>
            </a:r>
          </a:p>
          <a:p>
            <a:pPr lvl="1" algn="just"/>
            <a:r>
              <a:rPr lang="es-ES" dirty="0"/>
              <a:t>Mejores resultados</a:t>
            </a:r>
            <a:endParaRPr lang="en-US" dirty="0"/>
          </a:p>
          <a:p>
            <a:pPr lvl="3" algn="just"/>
            <a:r>
              <a:rPr lang="es-ES" dirty="0"/>
              <a:t>Mayor</a:t>
            </a:r>
            <a:r>
              <a:rPr lang="en-US" dirty="0"/>
              <a:t> </a:t>
            </a:r>
            <a:r>
              <a:rPr lang="es-ES" dirty="0"/>
              <a:t>coste</a:t>
            </a:r>
            <a:r>
              <a:rPr lang="en-US" dirty="0"/>
              <a:t> </a:t>
            </a:r>
            <a:r>
              <a:rPr lang="es-ES" dirty="0"/>
              <a:t>computacional</a:t>
            </a:r>
            <a:r>
              <a:rPr lang="en-US" dirty="0"/>
              <a:t> y </a:t>
            </a:r>
            <a:r>
              <a:rPr lang="es-ES" dirty="0"/>
              <a:t>complejidad</a:t>
            </a:r>
          </a:p>
          <a:p>
            <a:pPr lvl="3" algn="just"/>
            <a:r>
              <a:rPr lang="es-ES" dirty="0"/>
              <a:t>Necesidad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más</a:t>
            </a:r>
            <a:r>
              <a:rPr lang="en-US" dirty="0"/>
              <a:t> </a:t>
            </a:r>
            <a:r>
              <a:rPr lang="es-ES" dirty="0"/>
              <a:t>datos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2.3. DETECCIÓN DEL GLIOBLASTOMA MEDIANTE ML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8B9F144-E3C0-4B3B-97FB-EBBC7347B27F}"/>
              </a:ext>
            </a:extLst>
          </p:cNvPr>
          <p:cNvCxnSpPr/>
          <p:nvPr/>
        </p:nvCxnSpPr>
        <p:spPr>
          <a:xfrm>
            <a:off x="3573624" y="3247053"/>
            <a:ext cx="998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11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Definición de requisitos funcionales y de software</a:t>
            </a:r>
          </a:p>
          <a:p>
            <a:pPr lvl="1" algn="just"/>
            <a:r>
              <a:rPr lang="es-ES_tradnl" dirty="0"/>
              <a:t>D	estacamos los siguientes requisitos funcionales</a:t>
            </a:r>
          </a:p>
          <a:p>
            <a:pPr lvl="2" algn="just"/>
            <a:r>
              <a:rPr lang="es-ES_tradnl" dirty="0"/>
              <a:t>El sistema por desarrollar debe basarse en datos obtenidos de al menos 50 pacientes para asegurar la fiabilidad del sistema de predicción.</a:t>
            </a:r>
          </a:p>
          <a:p>
            <a:pPr lvl="2" algn="just"/>
            <a:r>
              <a:rPr lang="es-ES_tradnl" dirty="0"/>
              <a:t>El sistema deberá ser capaz de localizar el tumor con una precisión </a:t>
            </a:r>
            <a:r>
              <a:rPr lang="es-ES_tradnl"/>
              <a:t>de 3-4mm</a:t>
            </a:r>
            <a:r>
              <a:rPr lang="es-ES_tradnl" dirty="0"/>
              <a:t>.</a:t>
            </a:r>
          </a:p>
          <a:p>
            <a:pPr lvl="2" algn="just"/>
            <a:r>
              <a:rPr lang="es-ES_tradnl" dirty="0"/>
              <a:t>El sistema deberá evaluarse empleando distintos parámetros y pruebas estadísticas. El sistema tiene que ser capaz de realizar las predicciones con una sensibilidad del 0.7, especificidad del 0.7, ACC del 70%, VPP y VPN del 70% y AUC del ROC del 0.8.</a:t>
            </a:r>
          </a:p>
          <a:p>
            <a:pPr lvl="2" algn="just"/>
            <a:r>
              <a:rPr lang="es-ES_tradnl" dirty="0"/>
              <a:t>Identificar las variables más relevantes que contribuyen a la predicción.</a:t>
            </a:r>
          </a:p>
          <a:p>
            <a:pPr lvl="1" algn="just"/>
            <a:r>
              <a:rPr lang="es-ES_tradnl" dirty="0"/>
              <a:t>Requisitos de software</a:t>
            </a:r>
          </a:p>
          <a:p>
            <a:pPr lvl="2" algn="just"/>
            <a:r>
              <a:rPr lang="es-ES_tradnl" dirty="0"/>
              <a:t>Uso de herramientas de análisis estático y control de versiones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3.1. REQUISITOS TÉCNICOS</a:t>
            </a:r>
          </a:p>
        </p:txBody>
      </p:sp>
    </p:spTree>
    <p:extLst>
      <p:ext uri="{BB962C8B-B14F-4D97-AF65-F5344CB8AC3E}">
        <p14:creationId xmlns:p14="http://schemas.microsoft.com/office/powerpoint/2010/main" val="227427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3.2. ARQUITECTURA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6A08156-79F6-444A-A928-D1262C1CC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2505114"/>
              </p:ext>
            </p:extLst>
          </p:nvPr>
        </p:nvGraphicFramePr>
        <p:xfrm>
          <a:off x="645892" y="1644099"/>
          <a:ext cx="7826970" cy="165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Content Placeholder 17">
            <a:extLst>
              <a:ext uri="{FF2B5EF4-FFF2-40B4-BE49-F238E27FC236}">
                <a16:creationId xmlns:a16="http://schemas.microsoft.com/office/drawing/2014/main" id="{3AACED70-5918-3E42-B590-F3A6903E5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030" y="3276599"/>
            <a:ext cx="7664692" cy="29354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algn="just"/>
            <a:r>
              <a:rPr lang="en-US" dirty="0" err="1"/>
              <a:t>Preprocesamiento</a:t>
            </a:r>
            <a:r>
              <a:rPr lang="en-US" dirty="0"/>
              <a:t> de las </a:t>
            </a:r>
            <a:r>
              <a:rPr lang="en-US" dirty="0" err="1"/>
              <a:t>imágenes</a:t>
            </a:r>
            <a:endParaRPr lang="en-US" dirty="0"/>
          </a:p>
          <a:p>
            <a:pPr lvl="1" algn="just"/>
            <a:r>
              <a:rPr lang="en-US" dirty="0" err="1"/>
              <a:t>Mejora</a:t>
            </a:r>
            <a:r>
              <a:rPr lang="en-US" dirty="0"/>
              <a:t> del </a:t>
            </a:r>
            <a:r>
              <a:rPr lang="en-US" dirty="0" err="1"/>
              <a:t>contraste</a:t>
            </a:r>
            <a:endParaRPr lang="en-US" dirty="0"/>
          </a:p>
          <a:p>
            <a:pPr lvl="1" algn="just"/>
            <a:r>
              <a:rPr lang="en-US" dirty="0" err="1"/>
              <a:t>Eliminación</a:t>
            </a:r>
            <a:r>
              <a:rPr lang="en-US" dirty="0"/>
              <a:t> de </a:t>
            </a:r>
            <a:r>
              <a:rPr lang="en-US" dirty="0" err="1"/>
              <a:t>tejido</a:t>
            </a:r>
            <a:r>
              <a:rPr lang="en-US" dirty="0"/>
              <a:t> no </a:t>
            </a:r>
            <a:r>
              <a:rPr lang="en-US" dirty="0" err="1"/>
              <a:t>perteneciente</a:t>
            </a:r>
            <a:r>
              <a:rPr lang="en-US" dirty="0"/>
              <a:t> al </a:t>
            </a:r>
            <a:r>
              <a:rPr lang="en-US" dirty="0" err="1"/>
              <a:t>cerebro</a:t>
            </a:r>
            <a:endParaRPr lang="en-US" dirty="0"/>
          </a:p>
          <a:p>
            <a:pPr algn="just"/>
            <a:r>
              <a:rPr lang="en-US" dirty="0" err="1"/>
              <a:t>Segmentación</a:t>
            </a:r>
            <a:endParaRPr lang="en-US" dirty="0"/>
          </a:p>
          <a:p>
            <a:pPr lvl="1" algn="just"/>
            <a:r>
              <a:rPr lang="en-US" dirty="0" err="1"/>
              <a:t>Extracción</a:t>
            </a:r>
            <a:r>
              <a:rPr lang="en-US" dirty="0"/>
              <a:t> del glioma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6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10755" y="1364829"/>
            <a:ext cx="8297244" cy="4847192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Programa</a:t>
            </a:r>
            <a:r>
              <a:rPr lang="en-US" dirty="0"/>
              <a:t> </a:t>
            </a:r>
            <a:r>
              <a:rPr lang="es-ES" dirty="0"/>
              <a:t>realizado</a:t>
            </a:r>
            <a:r>
              <a:rPr lang="en-US" dirty="0"/>
              <a:t> </a:t>
            </a:r>
            <a:r>
              <a:rPr lang="es-ES" dirty="0"/>
              <a:t>en</a:t>
            </a:r>
            <a:r>
              <a:rPr lang="en-US" dirty="0"/>
              <a:t> el </a:t>
            </a:r>
            <a:r>
              <a:rPr lang="es-ES" dirty="0"/>
              <a:t>Instituto</a:t>
            </a:r>
            <a:r>
              <a:rPr lang="en-US" dirty="0"/>
              <a:t> </a:t>
            </a:r>
            <a:r>
              <a:rPr lang="es-ES" dirty="0"/>
              <a:t>Nacional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</a:t>
            </a:r>
            <a:r>
              <a:rPr lang="es-ES" dirty="0"/>
              <a:t>Cáncer</a:t>
            </a:r>
            <a:r>
              <a:rPr lang="en-US" dirty="0"/>
              <a:t> </a:t>
            </a:r>
            <a:r>
              <a:rPr lang="es-ES" dirty="0"/>
              <a:t>de</a:t>
            </a:r>
            <a:r>
              <a:rPr lang="en-US" dirty="0"/>
              <a:t> EE.UU</a:t>
            </a:r>
          </a:p>
          <a:p>
            <a:pPr lvl="1" algn="just"/>
            <a:r>
              <a:rPr lang="en-US" dirty="0"/>
              <a:t>The Cancer Imaging Archive</a:t>
            </a:r>
          </a:p>
          <a:p>
            <a:pPr lvl="1" algn="just"/>
            <a:endParaRPr lang="en-US" dirty="0"/>
          </a:p>
          <a:p>
            <a:pPr lvl="1" algn="just"/>
            <a:r>
              <a:rPr lang="es-ES" dirty="0"/>
              <a:t>Imágenes</a:t>
            </a:r>
            <a:r>
              <a:rPr lang="en-US" dirty="0"/>
              <a:t> de </a:t>
            </a:r>
            <a:r>
              <a:rPr lang="es-ES" dirty="0"/>
              <a:t>radiología</a:t>
            </a:r>
            <a:r>
              <a:rPr lang="en-US" dirty="0"/>
              <a:t> de 66 </a:t>
            </a:r>
            <a:r>
              <a:rPr lang="es-ES" dirty="0"/>
              <a:t>pacientes</a:t>
            </a:r>
          </a:p>
          <a:p>
            <a:pPr lvl="1"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patológicas</a:t>
            </a:r>
            <a:r>
              <a:rPr lang="en-US" dirty="0"/>
              <a:t> de 189 </a:t>
            </a:r>
            <a:r>
              <a:rPr lang="es-ES" dirty="0"/>
              <a:t>pacientes</a:t>
            </a:r>
          </a:p>
          <a:p>
            <a:pPr algn="just"/>
            <a:endParaRPr lang="en-US" dirty="0"/>
          </a:p>
          <a:p>
            <a:pPr algn="just"/>
            <a:r>
              <a:rPr lang="es-ES" dirty="0"/>
              <a:t>Imágenes</a:t>
            </a:r>
            <a:r>
              <a:rPr lang="en-US" dirty="0"/>
              <a:t> </a:t>
            </a:r>
            <a:r>
              <a:rPr lang="es-ES" dirty="0"/>
              <a:t>radiológicas</a:t>
            </a:r>
            <a:r>
              <a:rPr lang="en-US" dirty="0"/>
              <a:t> por RM</a:t>
            </a:r>
          </a:p>
          <a:p>
            <a:pPr lvl="1" algn="just"/>
            <a:r>
              <a:rPr lang="en-US" dirty="0"/>
              <a:t>Vista axial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3.3. DATASET</a:t>
            </a:r>
          </a:p>
        </p:txBody>
      </p:sp>
      <p:sp>
        <p:nvSpPr>
          <p:cNvPr id="5" name="Cerrar llave 4">
            <a:extLst>
              <a:ext uri="{FF2B5EF4-FFF2-40B4-BE49-F238E27FC236}">
                <a16:creationId xmlns:a16="http://schemas.microsoft.com/office/drawing/2014/main" id="{D45E6FBF-C685-4F98-AF47-AA59247BAF19}"/>
              </a:ext>
            </a:extLst>
          </p:cNvPr>
          <p:cNvSpPr/>
          <p:nvPr/>
        </p:nvSpPr>
        <p:spPr>
          <a:xfrm>
            <a:off x="5421086" y="2467013"/>
            <a:ext cx="130628" cy="56446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EF248F-1B56-4EBA-83FD-E57CDC1A9DC1}"/>
              </a:ext>
            </a:extLst>
          </p:cNvPr>
          <p:cNvSpPr txBox="1"/>
          <p:nvPr/>
        </p:nvSpPr>
        <p:spPr>
          <a:xfrm>
            <a:off x="5551714" y="2566049"/>
            <a:ext cx="44092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con datos clínicos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3B6A6C3-176B-4E20-83FC-68FC6C0B4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4" y="4656309"/>
            <a:ext cx="7781731" cy="716243"/>
          </a:xfrm>
          <a:prstGeom prst="rect">
            <a:avLst/>
          </a:prstGeom>
        </p:spPr>
      </p:pic>
      <p:sp>
        <p:nvSpPr>
          <p:cNvPr id="12" name="TextBox 5">
            <a:extLst>
              <a:ext uri="{FF2B5EF4-FFF2-40B4-BE49-F238E27FC236}">
                <a16:creationId xmlns:a16="http://schemas.microsoft.com/office/drawing/2014/main" id="{9FD5F96A-DC02-464E-9D3A-FF7CBF374395}"/>
              </a:ext>
            </a:extLst>
          </p:cNvPr>
          <p:cNvSpPr txBox="1"/>
          <p:nvPr/>
        </p:nvSpPr>
        <p:spPr>
          <a:xfrm>
            <a:off x="3369875" y="4370456"/>
            <a:ext cx="2401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1. Información sobre el </a:t>
            </a:r>
            <a:r>
              <a:rPr lang="es-ES" sz="1100" dirty="0" err="1"/>
              <a:t>dataset</a:t>
            </a:r>
            <a:endParaRPr lang="en-ES" sz="11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215F6EAE-A47D-43CB-A3CB-D296C1CE51A3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[8]</a:t>
            </a:r>
            <a:r>
              <a:rPr lang="en-GB" sz="600" dirty="0"/>
              <a:t> National Cancer Institute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(CPTAC), «Radiology Data from the Clinical Proteomic </a:t>
            </a:r>
            <a:r>
              <a:rPr lang="en-GB" sz="600" dirty="0" err="1"/>
              <a:t>Tumor</a:t>
            </a:r>
            <a:r>
              <a:rPr lang="en-GB" sz="600" dirty="0"/>
              <a:t> Analysis Consortium Glioblastoma Multiforme [CPTAC-GBM] collection». The Cancer Imaging Archive, 2018, </a:t>
            </a:r>
            <a:r>
              <a:rPr lang="en-GB" sz="600" dirty="0" err="1"/>
              <a:t>doi</a:t>
            </a:r>
            <a:r>
              <a:rPr lang="en-GB" sz="600" dirty="0"/>
              <a:t>: 10.7937/K9/TCIA.2018.3RJE41Q1..</a:t>
            </a:r>
            <a:endParaRPr lang="en-US" sz="600" dirty="0"/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0B909D2B-D114-488B-949C-C6E0B5A232CC}"/>
              </a:ext>
            </a:extLst>
          </p:cNvPr>
          <p:cNvSpPr txBox="1"/>
          <p:nvPr/>
        </p:nvSpPr>
        <p:spPr>
          <a:xfrm>
            <a:off x="4227359" y="1809175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8</a:t>
            </a:r>
            <a:r>
              <a:rPr lang="en-ES" sz="9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0920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Python 3.8</a:t>
            </a:r>
          </a:p>
          <a:p>
            <a:pPr algn="just"/>
            <a:r>
              <a:rPr lang="en-US" dirty="0"/>
              <a:t>Visual Studio Code</a:t>
            </a:r>
          </a:p>
          <a:p>
            <a:pPr lvl="1" algn="just"/>
            <a:r>
              <a:rPr lang="en-US" dirty="0" err="1"/>
              <a:t>Guía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 PEP8</a:t>
            </a:r>
          </a:p>
          <a:p>
            <a:pPr lvl="3" algn="just"/>
            <a:endParaRPr lang="en-US" dirty="0"/>
          </a:p>
          <a:p>
            <a:pPr lvl="1" algn="just"/>
            <a:r>
              <a:rPr lang="en-US" dirty="0" err="1"/>
              <a:t>numpy</a:t>
            </a:r>
            <a:endParaRPr lang="en-US" dirty="0"/>
          </a:p>
          <a:p>
            <a:pPr lvl="1" algn="just"/>
            <a:r>
              <a:rPr lang="en-US" dirty="0" err="1"/>
              <a:t>pydicom</a:t>
            </a:r>
            <a:endParaRPr lang="en-US" dirty="0"/>
          </a:p>
          <a:p>
            <a:pPr lvl="1" algn="just"/>
            <a:r>
              <a:rPr lang="en-US" dirty="0"/>
              <a:t>scikit-image</a:t>
            </a:r>
          </a:p>
          <a:p>
            <a:pPr lvl="1" algn="just"/>
            <a:r>
              <a:rPr lang="en-US" dirty="0" err="1"/>
              <a:t>medpy</a:t>
            </a:r>
            <a:endParaRPr lang="en-US" dirty="0"/>
          </a:p>
          <a:p>
            <a:pPr lvl="1" algn="just"/>
            <a:r>
              <a:rPr lang="en-US" dirty="0" err="1"/>
              <a:t>scipy</a:t>
            </a:r>
            <a:endParaRPr lang="en-US" dirty="0"/>
          </a:p>
          <a:p>
            <a:pPr lvl="1" algn="just"/>
            <a:r>
              <a:rPr lang="en-US" dirty="0"/>
              <a:t>matplotlib</a:t>
            </a:r>
          </a:p>
          <a:p>
            <a:pPr lvl="1" algn="just"/>
            <a:r>
              <a:rPr lang="en-US" dirty="0"/>
              <a:t>scikit-learn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3. DISEÑO DE LA SOLUCIÓN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3.4. HERRAMIENTAS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958DB2F-DB55-461B-B4CE-B677931C0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104" y="3705817"/>
            <a:ext cx="1948356" cy="19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8214F2-CF4B-9744-8689-9C11CE0CC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775" y="1688956"/>
            <a:ext cx="4689499" cy="1578567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B90A518-3E2C-D34F-985D-1F33B5E5363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[9] </a:t>
            </a:r>
            <a:r>
              <a:rPr lang="en-GB" sz="700" dirty="0"/>
              <a:t>https://</a:t>
            </a:r>
            <a:r>
              <a:rPr lang="en-GB" sz="700" dirty="0" err="1"/>
              <a:t>www.python.org</a:t>
            </a:r>
            <a:r>
              <a:rPr lang="en-GB" sz="700" dirty="0"/>
              <a:t>/</a:t>
            </a:r>
            <a:endParaRPr lang="en-US" sz="600" dirty="0"/>
          </a:p>
          <a:p>
            <a:pPr algn="l"/>
            <a:endParaRPr lang="en-US" sz="600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AE00BBE0-EBF7-AD4B-B07C-9A98B7302F43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[10] https://en.wikipedia.org/wiki/Visual_Studio_Code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5D0BB61-0BAE-45D7-9375-B143F066E482}"/>
              </a:ext>
            </a:extLst>
          </p:cNvPr>
          <p:cNvSpPr txBox="1"/>
          <p:nvPr/>
        </p:nvSpPr>
        <p:spPr>
          <a:xfrm>
            <a:off x="4932462" y="2927107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7. Logo de Python, lenguaje de programación [9]</a:t>
            </a:r>
            <a:endParaRPr lang="en-ES" sz="1100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29E02C76-FDE9-4C5B-BE09-584B7CD1E571}"/>
              </a:ext>
            </a:extLst>
          </p:cNvPr>
          <p:cNvSpPr txBox="1"/>
          <p:nvPr/>
        </p:nvSpPr>
        <p:spPr>
          <a:xfrm>
            <a:off x="5090975" y="5796069"/>
            <a:ext cx="37141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8. Logo de Visual Studio </a:t>
            </a:r>
            <a:r>
              <a:rPr lang="es-ES" sz="1100" dirty="0" err="1"/>
              <a:t>Code</a:t>
            </a:r>
            <a:r>
              <a:rPr lang="es-ES" sz="1100" dirty="0"/>
              <a:t>, editor de código [10]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473222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4149970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Algoritmo McStrip</a:t>
            </a:r>
          </a:p>
          <a:p>
            <a:pPr lvl="2" algn="just"/>
            <a:r>
              <a:rPr lang="es-ES_tradnl" dirty="0"/>
              <a:t>Basado en intensidades y bordes</a:t>
            </a:r>
          </a:p>
          <a:p>
            <a:pPr lvl="2" algn="just"/>
            <a:r>
              <a:rPr lang="es-ES_tradnl" dirty="0"/>
              <a:t>Máscaras de 3 niveles</a:t>
            </a:r>
          </a:p>
          <a:p>
            <a:pPr lvl="2" algn="just"/>
            <a:r>
              <a:rPr lang="es-ES_tradnl" dirty="0"/>
              <a:t>Combinación de las máscaras</a:t>
            </a:r>
          </a:p>
          <a:p>
            <a:pPr lvl="3" algn="just"/>
            <a:r>
              <a:rPr lang="es-ES_tradnl" dirty="0"/>
              <a:t>Estrategia de votos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7F1D1BE7-AC4F-4245-AEAE-A8146671658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04254" y="1187963"/>
            <a:ext cx="3842379" cy="4846638"/>
          </a:xfr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DF3CE26-74CB-A94D-B52C-D9A4CEF9C4BE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[11] </a:t>
            </a:r>
            <a:r>
              <a:rPr lang="en-GB" sz="600" dirty="0"/>
              <a:t>K. Rehm, K. Schaper, J. Anderson, R. Woods, S. </a:t>
            </a:r>
            <a:r>
              <a:rPr lang="en-GB" sz="600" dirty="0" err="1"/>
              <a:t>Stoltzner</a:t>
            </a:r>
            <a:r>
              <a:rPr lang="en-GB" sz="600" dirty="0"/>
              <a:t>, y D. </a:t>
            </a:r>
            <a:r>
              <a:rPr lang="en-GB" sz="600" dirty="0" err="1"/>
              <a:t>Rottenberg</a:t>
            </a:r>
            <a:r>
              <a:rPr lang="en-GB" sz="600" dirty="0"/>
              <a:t>, «Putting our heads together: a consensus approach to brain/non-brain segmentation in T1-weighted MR volumes», </a:t>
            </a:r>
            <a:r>
              <a:rPr lang="en-GB" sz="600" i="1" dirty="0" err="1"/>
              <a:t>NeuroImage</a:t>
            </a:r>
            <a:r>
              <a:rPr lang="en-GB" sz="600" dirty="0"/>
              <a:t>, vol. 22, </a:t>
            </a:r>
            <a:r>
              <a:rPr lang="en-GB" sz="600" dirty="0" err="1"/>
              <a:t>n.</a:t>
            </a:r>
            <a:r>
              <a:rPr lang="en-GB" sz="600" baseline="30000" dirty="0" err="1"/>
              <a:t>o</a:t>
            </a:r>
            <a:r>
              <a:rPr lang="en-GB" sz="600" dirty="0"/>
              <a:t> 3, pp. 1262-1270, </a:t>
            </a:r>
            <a:r>
              <a:rPr lang="en-GB" sz="600" dirty="0" err="1"/>
              <a:t>jul.</a:t>
            </a:r>
            <a:r>
              <a:rPr lang="en-GB" sz="600" dirty="0"/>
              <a:t> 2004, </a:t>
            </a:r>
            <a:r>
              <a:rPr lang="en-GB" sz="600" dirty="0" err="1"/>
              <a:t>doi</a:t>
            </a:r>
            <a:r>
              <a:rPr lang="en-GB" sz="600" dirty="0"/>
              <a:t>: 10.1016/j.neuroimage.2004.03.011.</a:t>
            </a:r>
            <a:endParaRPr lang="en-ES" sz="600" dirty="0"/>
          </a:p>
          <a:p>
            <a:pPr algn="l"/>
            <a:endParaRPr lang="en-US" sz="6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C87D4D1F-ED25-4951-A5E3-840A74AFD738}"/>
              </a:ext>
            </a:extLst>
          </p:cNvPr>
          <p:cNvSpPr txBox="1"/>
          <p:nvPr/>
        </p:nvSpPr>
        <p:spPr>
          <a:xfrm>
            <a:off x="5905928" y="5952344"/>
            <a:ext cx="2084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9. Algoritmo </a:t>
            </a:r>
            <a:r>
              <a:rPr lang="es-ES" sz="1100" dirty="0" err="1"/>
              <a:t>McStrip</a:t>
            </a:r>
            <a:r>
              <a:rPr lang="es-ES" sz="1100" dirty="0"/>
              <a:t> [11]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842945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4.1. PREPROCESAMIENTO DE IMÁGENES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D47746-C8EA-9147-A10B-F44AA4183EBC}"/>
              </a:ext>
            </a:extLst>
          </p:cNvPr>
          <p:cNvGrpSpPr/>
          <p:nvPr/>
        </p:nvGrpSpPr>
        <p:grpSpPr>
          <a:xfrm>
            <a:off x="422033" y="3047048"/>
            <a:ext cx="1216061" cy="720000"/>
            <a:chOff x="422033" y="1548448"/>
            <a:chExt cx="1216061" cy="720000"/>
          </a:xfrm>
        </p:grpSpPr>
        <p:pic>
          <p:nvPicPr>
            <p:cNvPr id="12" name="Imagen 1">
              <a:extLst>
                <a:ext uri="{FF2B5EF4-FFF2-40B4-BE49-F238E27FC236}">
                  <a16:creationId xmlns:a16="http://schemas.microsoft.com/office/drawing/2014/main" id="{98AA47B0-4377-C349-8B36-A206FF23A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22A6-2FE9-9A4C-93A0-C8BD311FA0E2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37E2A5-D7C3-F94B-A055-D1869B8D3B83}"/>
              </a:ext>
            </a:extLst>
          </p:cNvPr>
          <p:cNvGrpSpPr/>
          <p:nvPr/>
        </p:nvGrpSpPr>
        <p:grpSpPr>
          <a:xfrm>
            <a:off x="422032" y="4178842"/>
            <a:ext cx="1216061" cy="720000"/>
            <a:chOff x="422033" y="1548448"/>
            <a:chExt cx="1216061" cy="720000"/>
          </a:xfrm>
        </p:grpSpPr>
        <p:pic>
          <p:nvPicPr>
            <p:cNvPr id="15" name="Imagen 1">
              <a:extLst>
                <a:ext uri="{FF2B5EF4-FFF2-40B4-BE49-F238E27FC236}">
                  <a16:creationId xmlns:a16="http://schemas.microsoft.com/office/drawing/2014/main" id="{E4623B42-E6DF-BC40-AC06-B6BB0C5C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22D650-0C9C-1D4B-81BE-0318F0998557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29925A-B61C-044B-9365-B2DB5B158955}"/>
              </a:ext>
            </a:extLst>
          </p:cNvPr>
          <p:cNvGrpSpPr/>
          <p:nvPr/>
        </p:nvGrpSpPr>
        <p:grpSpPr>
          <a:xfrm>
            <a:off x="422032" y="5310636"/>
            <a:ext cx="1216061" cy="720000"/>
            <a:chOff x="422033" y="1548448"/>
            <a:chExt cx="1216061" cy="720000"/>
          </a:xfrm>
        </p:grpSpPr>
        <p:pic>
          <p:nvPicPr>
            <p:cNvPr id="19" name="Imagen 1">
              <a:extLst>
                <a:ext uri="{FF2B5EF4-FFF2-40B4-BE49-F238E27FC236}">
                  <a16:creationId xmlns:a16="http://schemas.microsoft.com/office/drawing/2014/main" id="{50FCBC4B-DD1A-644E-8ED9-FB173308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F61E25-D73B-4049-B351-5387357FBB75}"/>
                </a:ext>
              </a:extLst>
            </p:cNvPr>
            <p:cNvSpPr txBox="1"/>
            <p:nvPr/>
          </p:nvSpPr>
          <p:spPr>
            <a:xfrm>
              <a:off x="811265" y="1723782"/>
              <a:ext cx="826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Nivel 3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875797F-1992-1443-9A59-DE2CB9E908D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2" t="20552" r="66773" b="16806"/>
          <a:stretch/>
        </p:blipFill>
        <p:spPr bwMode="auto">
          <a:xfrm>
            <a:off x="1917700" y="1405281"/>
            <a:ext cx="1536700" cy="12118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9F4F87-833C-DE46-A876-BE34C0AEBD23}"/>
              </a:ext>
            </a:extLst>
          </p:cNvPr>
          <p:cNvGrpSpPr/>
          <p:nvPr/>
        </p:nvGrpSpPr>
        <p:grpSpPr>
          <a:xfrm>
            <a:off x="428204" y="1688018"/>
            <a:ext cx="1317883" cy="720000"/>
            <a:chOff x="428204" y="1688018"/>
            <a:chExt cx="1317883" cy="72000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173E2C-DB71-2B4A-B051-6D5BA12432EB}"/>
                </a:ext>
              </a:extLst>
            </p:cNvPr>
            <p:cNvSpPr txBox="1"/>
            <p:nvPr/>
          </p:nvSpPr>
          <p:spPr>
            <a:xfrm>
              <a:off x="828848" y="1863352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Original</a:t>
              </a:r>
            </a:p>
          </p:txBody>
        </p:sp>
        <p:pic>
          <p:nvPicPr>
            <p:cNvPr id="25" name="Imagen 28" descr="asdad.png">
              <a:extLst>
                <a:ext uri="{FF2B5EF4-FFF2-40B4-BE49-F238E27FC236}">
                  <a16:creationId xmlns:a16="http://schemas.microsoft.com/office/drawing/2014/main" id="{0B0C97E9-346F-6642-961C-59434E359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04" y="1688018"/>
              <a:ext cx="298342" cy="720000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31A169D-E0A5-2846-9079-D5D9EF5B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2" t="18534" r="12966" b="17869"/>
          <a:stretch/>
        </p:blipFill>
        <p:spPr bwMode="auto">
          <a:xfrm>
            <a:off x="5979367" y="1319878"/>
            <a:ext cx="2041200" cy="1501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5AB30E-1C16-8045-A1FC-CC2E267B06BB}"/>
              </a:ext>
            </a:extLst>
          </p:cNvPr>
          <p:cNvCxnSpPr/>
          <p:nvPr/>
        </p:nvCxnSpPr>
        <p:spPr>
          <a:xfrm>
            <a:off x="3911600" y="2011218"/>
            <a:ext cx="160020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F9AC4EC2-069E-EF48-81BC-66906C5047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4" t="21863" r="38600" b="20755"/>
          <a:stretch/>
        </p:blipFill>
        <p:spPr bwMode="auto">
          <a:xfrm>
            <a:off x="1917200" y="2969474"/>
            <a:ext cx="1537200" cy="91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BDA24D-33E6-3149-AEBE-3C0AE8921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43" t="21596" r="39476" b="20104"/>
          <a:stretch/>
        </p:blipFill>
        <p:spPr bwMode="auto">
          <a:xfrm>
            <a:off x="1917200" y="4080687"/>
            <a:ext cx="1537200" cy="9424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E770907-DFC2-344F-B263-E220091E67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6" t="21367" r="39898" b="20107"/>
          <a:stretch/>
        </p:blipFill>
        <p:spPr bwMode="auto">
          <a:xfrm>
            <a:off x="1917200" y="5168353"/>
            <a:ext cx="1537200" cy="1004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B297BD2D-950F-1942-AD84-94B3EB64DB9A}"/>
              </a:ext>
            </a:extLst>
          </p:cNvPr>
          <p:cNvSpPr/>
          <p:nvPr/>
        </p:nvSpPr>
        <p:spPr>
          <a:xfrm>
            <a:off x="3746810" y="3047048"/>
            <a:ext cx="164790" cy="312587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21B2C03-848C-534C-873B-9350F8B5B3A9}"/>
              </a:ext>
            </a:extLst>
          </p:cNvPr>
          <p:cNvGrpSpPr/>
          <p:nvPr/>
        </p:nvGrpSpPr>
        <p:grpSpPr>
          <a:xfrm>
            <a:off x="4409721" y="4178842"/>
            <a:ext cx="1479595" cy="720000"/>
            <a:chOff x="422033" y="1548448"/>
            <a:chExt cx="1479595" cy="720000"/>
          </a:xfrm>
        </p:grpSpPr>
        <p:pic>
          <p:nvPicPr>
            <p:cNvPr id="38" name="Imagen 1">
              <a:extLst>
                <a:ext uri="{FF2B5EF4-FFF2-40B4-BE49-F238E27FC236}">
                  <a16:creationId xmlns:a16="http://schemas.microsoft.com/office/drawing/2014/main" id="{203999DA-AE2F-9E45-8A8B-7291F5614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33" y="1548448"/>
              <a:ext cx="299181" cy="72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1AA244-16A9-4C4A-9EC6-DC0B0F63956C}"/>
                </a:ext>
              </a:extLst>
            </p:cNvPr>
            <p:cNvSpPr txBox="1"/>
            <p:nvPr/>
          </p:nvSpPr>
          <p:spPr>
            <a:xfrm>
              <a:off x="811265" y="1723782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Consenso</a:t>
              </a: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EC29E283-6AEE-9D4B-8AB9-9F959E94DC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10" t="18535" r="40473" b="18574"/>
          <a:stretch/>
        </p:blipFill>
        <p:spPr bwMode="auto">
          <a:xfrm>
            <a:off x="5979367" y="3774192"/>
            <a:ext cx="2041200" cy="1389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66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Mezcla de Gaussianas</a:t>
            </a:r>
          </a:p>
          <a:p>
            <a:pPr lvl="1" algn="just"/>
            <a:r>
              <a:rPr lang="es-ES_tradnl" dirty="0"/>
              <a:t>Puntos generados a partir de 3 distribuciones Gaussianas</a:t>
            </a:r>
          </a:p>
          <a:p>
            <a:pPr lvl="3" algn="just"/>
            <a:r>
              <a:rPr lang="es-ES_tradnl" dirty="0"/>
              <a:t>Media</a:t>
            </a:r>
          </a:p>
          <a:p>
            <a:pPr lvl="3" algn="just"/>
            <a:r>
              <a:rPr lang="es-ES_tradnl" dirty="0"/>
              <a:t>Covarianza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5518BBB-0704-4736-B3D4-E59D87263543}"/>
              </a:ext>
            </a:extLst>
          </p:cNvPr>
          <p:cNvSpPr txBox="1"/>
          <p:nvPr/>
        </p:nvSpPr>
        <p:spPr>
          <a:xfrm>
            <a:off x="856551" y="3593631"/>
            <a:ext cx="4532811" cy="1420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Fondo negro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Partes del cerebro de gran intensidad</a:t>
            </a:r>
          </a:p>
          <a:p>
            <a:pPr>
              <a:lnSpc>
                <a:spcPct val="150000"/>
              </a:lnSpc>
            </a:pPr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Resto del cerebro</a:t>
            </a:r>
          </a:p>
        </p:txBody>
      </p:sp>
      <p:sp>
        <p:nvSpPr>
          <p:cNvPr id="9" name="Abrir llave 8">
            <a:extLst>
              <a:ext uri="{FF2B5EF4-FFF2-40B4-BE49-F238E27FC236}">
                <a16:creationId xmlns:a16="http://schemas.microsoft.com/office/drawing/2014/main" id="{0F42897F-7E2C-46EC-B973-A5FA3CA021C7}"/>
              </a:ext>
            </a:extLst>
          </p:cNvPr>
          <p:cNvSpPr/>
          <p:nvPr/>
        </p:nvSpPr>
        <p:spPr>
          <a:xfrm>
            <a:off x="681136" y="3741576"/>
            <a:ext cx="203408" cy="122686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15FE810-EDE6-4CB7-B070-D42270007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272" y="3278266"/>
            <a:ext cx="3520225" cy="2235593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F08E4DC-6E18-4F07-80FA-AE31F8EB13D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[12] </a:t>
            </a:r>
            <a:r>
              <a:rPr lang="en-GB" sz="600" dirty="0"/>
              <a:t>W. </a:t>
            </a:r>
            <a:r>
              <a:rPr lang="en-GB" sz="600" dirty="0" err="1"/>
              <a:t>Benesova</a:t>
            </a:r>
            <a:r>
              <a:rPr lang="en-GB" sz="600" dirty="0"/>
              <a:t>, «Segmentation of Brain </a:t>
            </a:r>
            <a:r>
              <a:rPr lang="en-GB" sz="600" dirty="0" err="1"/>
              <a:t>Tumors</a:t>
            </a:r>
            <a:r>
              <a:rPr lang="en-GB" sz="600" dirty="0"/>
              <a:t> from Magnetic Resonance Images using Adaptive Thresholding and Graph Cut Algorithm», 2016. /paper/Segmentation-of-Brain-</a:t>
            </a:r>
            <a:r>
              <a:rPr lang="en-GB" sz="600" dirty="0" err="1"/>
              <a:t>Tumors</a:t>
            </a:r>
            <a:r>
              <a:rPr lang="en-GB" sz="600" dirty="0"/>
              <a:t>-from-Magnetic-Images-</a:t>
            </a:r>
            <a:r>
              <a:rPr lang="en-GB" sz="600" dirty="0" err="1"/>
              <a:t>Benesova</a:t>
            </a:r>
            <a:r>
              <a:rPr lang="en-GB" sz="600" dirty="0"/>
              <a:t>/0cf0cb7439e3de4137382ce40a41ea97a598a885 (</a:t>
            </a:r>
            <a:r>
              <a:rPr lang="en-GB" sz="600" dirty="0" err="1"/>
              <a:t>accedido</a:t>
            </a:r>
            <a:r>
              <a:rPr lang="en-GB" sz="600" dirty="0"/>
              <a:t> </a:t>
            </a:r>
            <a:r>
              <a:rPr lang="en-GB" sz="600" dirty="0" err="1"/>
              <a:t>ene</a:t>
            </a:r>
            <a:r>
              <a:rPr lang="en-GB" sz="600" dirty="0"/>
              <a:t>. 21, 2021).</a:t>
            </a:r>
            <a:endParaRPr lang="en-US" sz="600" dirty="0"/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B4F5D3C-7FCF-4FE9-8532-A257942D0181}"/>
              </a:ext>
            </a:extLst>
          </p:cNvPr>
          <p:cNvSpPr txBox="1"/>
          <p:nvPr/>
        </p:nvSpPr>
        <p:spPr>
          <a:xfrm>
            <a:off x="4611189" y="5615463"/>
            <a:ext cx="45328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10. Aproximación del histograma mediante mezcla de Gaussianas [12]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3416442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Reconstrucción morfológica</a:t>
            </a:r>
          </a:p>
          <a:p>
            <a:pPr lvl="1" algn="just"/>
            <a:r>
              <a:rPr lang="es-ES_tradnl" dirty="0"/>
              <a:t>Zona del tumor con mayor intensidad</a:t>
            </a:r>
          </a:p>
          <a:p>
            <a:pPr lvl="1" algn="just"/>
            <a:r>
              <a:rPr lang="es-ES_tradnl" dirty="0"/>
              <a:t>Identificar picos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C20938-8656-4199-BC9A-4794FB99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755" y="3194816"/>
            <a:ext cx="6098488" cy="2634820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64C96CB5-B1FF-4984-836A-45816F5D43F2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[13] </a:t>
            </a:r>
            <a:r>
              <a:rPr lang="en-GB" sz="600" dirty="0"/>
              <a:t>L. Vincent, «Morphological grayscale reconstruction in image analysis: applications and efficient algorithms», IEEE Trans. Image Process., vol. 2, </a:t>
            </a:r>
            <a:r>
              <a:rPr lang="en-GB" sz="600" dirty="0" err="1"/>
              <a:t>n.o</a:t>
            </a:r>
            <a:r>
              <a:rPr lang="en-GB" sz="600" dirty="0"/>
              <a:t> 2, pp. 176-201, abr. 1993, </a:t>
            </a:r>
            <a:r>
              <a:rPr lang="en-GB" sz="600" dirty="0" err="1"/>
              <a:t>doi</a:t>
            </a:r>
            <a:r>
              <a:rPr lang="en-GB" sz="600" dirty="0"/>
              <a:t>: 10.1109/83.217222.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8879FF3-280C-4EFA-B4DF-2574D0C615F2}"/>
              </a:ext>
            </a:extLst>
          </p:cNvPr>
          <p:cNvSpPr txBox="1"/>
          <p:nvPr/>
        </p:nvSpPr>
        <p:spPr>
          <a:xfrm>
            <a:off x="2200646" y="5800283"/>
            <a:ext cx="4747415" cy="26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11. Determinación de los h-domes de una imagen en escala de grises [13]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2905076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2170989"/>
            <a:ext cx="7467937" cy="4214974"/>
          </a:xfrm>
        </p:spPr>
        <p:txBody>
          <a:bodyPr>
            <a:normAutofit/>
          </a:bodyPr>
          <a:lstStyle/>
          <a:p>
            <a:pPr algn="just"/>
            <a:r>
              <a:rPr lang="es-ES_tradnl" i="1" dirty="0" err="1"/>
              <a:t>Threshold</a:t>
            </a:r>
            <a:r>
              <a:rPr lang="es-ES_tradnl" dirty="0"/>
              <a:t> binario</a:t>
            </a:r>
          </a:p>
          <a:p>
            <a:pPr lvl="1" algn="just"/>
            <a:r>
              <a:rPr lang="es-ES_tradnl" dirty="0"/>
              <a:t>Basado en las intensidades y las distribuciones Gaussianas</a:t>
            </a:r>
          </a:p>
          <a:p>
            <a:pPr lvl="1" algn="just"/>
            <a:endParaRPr lang="es-ES_tradnl" dirty="0"/>
          </a:p>
          <a:p>
            <a:pPr marL="457188" lvl="1" indent="0" algn="just">
              <a:buNone/>
            </a:pPr>
            <a:endParaRPr lang="es-ES_tradnl" dirty="0"/>
          </a:p>
          <a:p>
            <a:pPr lvl="1" algn="just"/>
            <a:endParaRPr lang="es-ES_tradnl" dirty="0"/>
          </a:p>
          <a:p>
            <a:pPr algn="just"/>
            <a:r>
              <a:rPr lang="es-ES_tradnl" dirty="0"/>
              <a:t>Selección de la región del tumor</a:t>
            </a:r>
          </a:p>
          <a:p>
            <a:pPr lvl="1" algn="just"/>
            <a:r>
              <a:rPr lang="es-ES_tradnl" dirty="0"/>
              <a:t>Región con mayor intensidad media</a:t>
            </a:r>
          </a:p>
          <a:p>
            <a:pPr lvl="1" algn="just"/>
            <a:r>
              <a:rPr lang="es-ES_tradnl" dirty="0"/>
              <a:t>Área mínima</a:t>
            </a:r>
          </a:p>
          <a:p>
            <a:pPr marL="0" indent="0" algn="just">
              <a:buNone/>
            </a:pPr>
            <a:endParaRPr lang="es-ES_tradnl" dirty="0"/>
          </a:p>
          <a:p>
            <a:pPr algn="just"/>
            <a:r>
              <a:rPr lang="es-ES_tradnl" dirty="0"/>
              <a:t>Operaciones morfológicas</a:t>
            </a:r>
          </a:p>
          <a:p>
            <a:pPr lvl="1" algn="just"/>
            <a:r>
              <a:rPr lang="es-ES_tradnl" dirty="0"/>
              <a:t>Mejora de la definición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4. DESARROLLO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4.2. SEGMENTACIÓN DEL GLIOMA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8CB32D2-B99E-4E6E-B7A1-FC23C1A39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47" y="1236414"/>
            <a:ext cx="8419505" cy="80705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BBC158-7CC7-43C5-85FF-0862B494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21" y="3029293"/>
            <a:ext cx="3551158" cy="6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07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6931270" cy="484719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Introducción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Estado del arte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Diseño de la solución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Desarrollo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Evaluación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Conclusiones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_tradnl" dirty="0"/>
              <a:t>Líneas Futuras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C6DF6-4A0E-4941-9500-89442B73100A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</a:t>
            </a:r>
            <a:r>
              <a:rPr lang="es-ES_tradnl" dirty="0" err="1"/>
              <a:t>glioblastoma</a:t>
            </a:r>
            <a:r>
              <a:rPr lang="es-ES_tradnl" dirty="0"/>
              <a:t> multiforme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941579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Compara la máscara resultante del algoritmo de eliminación del cráneo con el </a:t>
            </a:r>
            <a:r>
              <a:rPr lang="es-ES_tradnl" i="1" dirty="0" err="1"/>
              <a:t>ground</a:t>
            </a:r>
            <a:r>
              <a:rPr lang="es-ES_tradnl" i="1" dirty="0"/>
              <a:t> </a:t>
            </a:r>
            <a:r>
              <a:rPr lang="es-ES_tradnl" i="1" dirty="0" err="1"/>
              <a:t>truth</a:t>
            </a:r>
            <a:r>
              <a:rPr lang="es-ES_tradnl" i="1" dirty="0"/>
              <a:t> </a:t>
            </a:r>
            <a:r>
              <a:rPr lang="es-ES_tradnl" dirty="0"/>
              <a:t>asociado</a:t>
            </a:r>
            <a:endParaRPr lang="es-ES_tradnl" i="1" dirty="0"/>
          </a:p>
          <a:p>
            <a:pPr lvl="1" algn="just"/>
            <a:r>
              <a:rPr lang="es-ES_tradnl" dirty="0"/>
              <a:t>Dataset (ISBR)</a:t>
            </a:r>
          </a:p>
          <a:p>
            <a:pPr lvl="3" algn="just"/>
            <a:r>
              <a:rPr lang="es-ES_tradnl" dirty="0"/>
              <a:t>RM de 18 pacientes</a:t>
            </a:r>
          </a:p>
          <a:p>
            <a:pPr lvl="3" algn="just"/>
            <a:r>
              <a:rPr lang="es-ES_tradnl" dirty="0"/>
              <a:t>Máscara de la extracción del cráneo</a:t>
            </a:r>
          </a:p>
          <a:p>
            <a:pPr lvl="1" algn="just"/>
            <a:r>
              <a:rPr lang="es-ES_tradnl" dirty="0"/>
              <a:t>Métricas</a:t>
            </a:r>
          </a:p>
          <a:p>
            <a:pPr lvl="2" algn="just"/>
            <a:r>
              <a:rPr lang="es-ES_tradnl" dirty="0"/>
              <a:t>Falsos positivos (FP)</a:t>
            </a:r>
          </a:p>
          <a:p>
            <a:pPr lvl="2" algn="just"/>
            <a:r>
              <a:rPr lang="es-ES_tradnl" dirty="0"/>
              <a:t>Falsos negativos (FN)</a:t>
            </a:r>
          </a:p>
          <a:p>
            <a:pPr lvl="2" algn="just"/>
            <a:r>
              <a:rPr lang="es-ES_tradnl" dirty="0"/>
              <a:t>Índice de </a:t>
            </a:r>
            <a:r>
              <a:rPr lang="es-ES_tradnl" dirty="0" err="1"/>
              <a:t>similaridad</a:t>
            </a:r>
            <a:r>
              <a:rPr lang="es-ES_tradnl" dirty="0"/>
              <a:t> de </a:t>
            </a:r>
            <a:r>
              <a:rPr lang="es-ES_tradnl" dirty="0" err="1"/>
              <a:t>Jaccard</a:t>
            </a:r>
            <a:endParaRPr lang="es-ES_tradnl" dirty="0"/>
          </a:p>
          <a:p>
            <a:pPr lvl="1" algn="just"/>
            <a:r>
              <a:rPr lang="es-ES_tradnl" dirty="0"/>
              <a:t>Resultados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5. EVALUACIÓN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5.1. ALGORITMO PARA LA ELIMINACIÓN DEL CRÁNEO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945AC33A-4E4B-3642-AA50-A58B9113BFBF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4777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[14] https://www.nitrc.org/projects/ibsr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759B64-7879-654E-8509-3AA341651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278577"/>
              </p:ext>
            </p:extLst>
          </p:nvPr>
        </p:nvGraphicFramePr>
        <p:xfrm>
          <a:off x="1638094" y="4834594"/>
          <a:ext cx="5260193" cy="762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6618">
                  <a:extLst>
                    <a:ext uri="{9D8B030D-6E8A-4147-A177-3AD203B41FA5}">
                      <a16:colId xmlns:a16="http://schemas.microsoft.com/office/drawing/2014/main" val="312635430"/>
                    </a:ext>
                  </a:extLst>
                </a:gridCol>
                <a:gridCol w="1416618">
                  <a:extLst>
                    <a:ext uri="{9D8B030D-6E8A-4147-A177-3AD203B41FA5}">
                      <a16:colId xmlns:a16="http://schemas.microsoft.com/office/drawing/2014/main" val="1753524960"/>
                    </a:ext>
                  </a:extLst>
                </a:gridCol>
                <a:gridCol w="1314512">
                  <a:extLst>
                    <a:ext uri="{9D8B030D-6E8A-4147-A177-3AD203B41FA5}">
                      <a16:colId xmlns:a16="http://schemas.microsoft.com/office/drawing/2014/main" val="3337888272"/>
                    </a:ext>
                  </a:extLst>
                </a:gridCol>
                <a:gridCol w="1112445">
                  <a:extLst>
                    <a:ext uri="{9D8B030D-6E8A-4147-A177-3AD203B41FA5}">
                      <a16:colId xmlns:a16="http://schemas.microsoft.com/office/drawing/2014/main" val="1409993775"/>
                    </a:ext>
                  </a:extLst>
                </a:gridCol>
              </a:tblGrid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 dirty="0">
                          <a:effectLst/>
                        </a:rPr>
                        <a:t>FP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FN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200">
                          <a:effectLst/>
                        </a:rPr>
                        <a:t>Jaccard</a:t>
                      </a:r>
                      <a:endParaRPr lang="en-E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3478402"/>
                  </a:ext>
                </a:extLst>
              </a:tr>
              <a:tr h="3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ES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Media</a:t>
                      </a:r>
                    </a:p>
                  </a:txBody>
                  <a:tcPr marL="68580" marR="68580" marT="0" marB="0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0,104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0,098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0,824</a:t>
                      </a:r>
                      <a:endParaRPr lang="en-E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7107726"/>
                  </a:ext>
                </a:extLst>
              </a:tr>
            </a:tbl>
          </a:graphicData>
        </a:graphic>
      </p:graphicFrame>
      <p:sp>
        <p:nvSpPr>
          <p:cNvPr id="10" name="TextBox 8">
            <a:extLst>
              <a:ext uri="{FF2B5EF4-FFF2-40B4-BE49-F238E27FC236}">
                <a16:creationId xmlns:a16="http://schemas.microsoft.com/office/drawing/2014/main" id="{E58E0490-8CC1-4041-967D-2A11D14CD83C}"/>
              </a:ext>
            </a:extLst>
          </p:cNvPr>
          <p:cNvSpPr txBox="1"/>
          <p:nvPr/>
        </p:nvSpPr>
        <p:spPr>
          <a:xfrm>
            <a:off x="2715582" y="2019958"/>
            <a:ext cx="4594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</a:t>
            </a:r>
            <a:r>
              <a:rPr lang="es-ES" sz="900" dirty="0"/>
              <a:t>14</a:t>
            </a:r>
            <a:r>
              <a:rPr lang="en-ES" sz="900" dirty="0"/>
              <a:t>]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8A3BC400-1FD8-42F5-A863-FFA519C168FF}"/>
              </a:ext>
            </a:extLst>
          </p:cNvPr>
          <p:cNvSpPr txBox="1"/>
          <p:nvPr/>
        </p:nvSpPr>
        <p:spPr>
          <a:xfrm>
            <a:off x="3369875" y="4515643"/>
            <a:ext cx="26203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Tabla 2. Media de las métricas obtenidas</a:t>
            </a:r>
            <a:endParaRPr lang="en-ES" sz="1100" dirty="0"/>
          </a:p>
        </p:txBody>
      </p:sp>
    </p:spTree>
    <p:extLst>
      <p:ext uri="{BB962C8B-B14F-4D97-AF65-F5344CB8AC3E}">
        <p14:creationId xmlns:p14="http://schemas.microsoft.com/office/powerpoint/2010/main" val="185917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5021134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Base de datos con suficiente volumen</a:t>
            </a:r>
          </a:p>
          <a:p>
            <a:pPr lvl="1" algn="just"/>
            <a:r>
              <a:rPr lang="es-ES_tradnl" dirty="0"/>
              <a:t>Valoración de otra vista adicional</a:t>
            </a:r>
          </a:p>
          <a:p>
            <a:pPr algn="just"/>
            <a:r>
              <a:rPr lang="es-ES_tradnl" dirty="0"/>
              <a:t>Análisis del estado del arte</a:t>
            </a:r>
          </a:p>
          <a:p>
            <a:pPr lvl="1" algn="just"/>
            <a:r>
              <a:rPr lang="es-ES_tradnl" dirty="0"/>
              <a:t>Evaluar situación actual</a:t>
            </a:r>
          </a:p>
          <a:p>
            <a:pPr lvl="1" algn="just"/>
            <a:r>
              <a:rPr lang="es-ES_tradnl" dirty="0"/>
              <a:t>Enmarcar proyecto</a:t>
            </a:r>
          </a:p>
          <a:p>
            <a:pPr algn="just"/>
            <a:r>
              <a:rPr lang="es-ES_tradnl" dirty="0" err="1"/>
              <a:t>Preprocesamiento</a:t>
            </a:r>
            <a:r>
              <a:rPr lang="es-ES_tradnl" dirty="0"/>
              <a:t> de imágenes</a:t>
            </a:r>
          </a:p>
          <a:p>
            <a:pPr lvl="1" algn="just"/>
            <a:r>
              <a:rPr lang="es-ES_tradnl" dirty="0"/>
              <a:t>Segmentación del cráneo</a:t>
            </a:r>
          </a:p>
          <a:p>
            <a:pPr lvl="1" algn="just"/>
            <a:r>
              <a:rPr lang="es-ES_tradnl" dirty="0"/>
              <a:t>El tratamiento requiere mejora</a:t>
            </a:r>
          </a:p>
          <a:p>
            <a:pPr lvl="1" algn="just"/>
            <a:r>
              <a:rPr lang="es-ES_tradnl" dirty="0"/>
              <a:t>Evaluación útil</a:t>
            </a:r>
          </a:p>
          <a:p>
            <a:pPr algn="just"/>
            <a:r>
              <a:rPr lang="es-ES_tradnl" dirty="0"/>
              <a:t>Segmentación en Desarrollo</a:t>
            </a:r>
          </a:p>
          <a:p>
            <a:pPr algn="just"/>
            <a:r>
              <a:rPr lang="es-ES_tradnl" dirty="0"/>
              <a:t>Proyecto dentro de los tiempos marcados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6. CONCLUSIONES</a:t>
            </a:r>
          </a:p>
        </p:txBody>
      </p:sp>
    </p:spTree>
    <p:extLst>
      <p:ext uri="{BB962C8B-B14F-4D97-AF65-F5344CB8AC3E}">
        <p14:creationId xmlns:p14="http://schemas.microsoft.com/office/powerpoint/2010/main" val="3323798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7664693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Finalizar con la segmentación del tumor</a:t>
            </a:r>
          </a:p>
          <a:p>
            <a:pPr lvl="1" algn="just"/>
            <a:r>
              <a:rPr lang="es-ES_tradnl" dirty="0"/>
              <a:t>Añadir una evaluación de este proceso</a:t>
            </a:r>
          </a:p>
          <a:p>
            <a:pPr algn="just"/>
            <a:r>
              <a:rPr lang="es-ES_tradnl" dirty="0"/>
              <a:t>Mejora del preprocesamiento</a:t>
            </a:r>
          </a:p>
          <a:p>
            <a:pPr algn="just"/>
            <a:r>
              <a:rPr lang="es-ES_tradnl" dirty="0"/>
              <a:t>Modificarlo para código </a:t>
            </a:r>
            <a:r>
              <a:rPr lang="es-ES_tradnl" dirty="0" err="1"/>
              <a:t>multi-modal</a:t>
            </a:r>
            <a:endParaRPr lang="es-ES_tradnl" dirty="0"/>
          </a:p>
          <a:p>
            <a:pPr lvl="1" algn="just"/>
            <a:r>
              <a:rPr lang="es-ES_tradnl" dirty="0"/>
              <a:t>Hasta el momento implementaciones para T1</a:t>
            </a:r>
          </a:p>
          <a:p>
            <a:pPr lvl="1" algn="just"/>
            <a:r>
              <a:rPr lang="es-ES_tradnl" dirty="0"/>
              <a:t>Extensión a T2 y FLAIR</a:t>
            </a:r>
          </a:p>
          <a:p>
            <a:pPr algn="just"/>
            <a:r>
              <a:rPr lang="es-ES_tradnl" dirty="0"/>
              <a:t>Extracción de características del tumor</a:t>
            </a:r>
          </a:p>
          <a:p>
            <a:pPr algn="just"/>
            <a:r>
              <a:rPr lang="es-ES_tradnl" dirty="0"/>
              <a:t>Desarrollo y validación del sistema inteligente</a:t>
            </a:r>
          </a:p>
          <a:p>
            <a:pPr algn="just"/>
            <a:r>
              <a:rPr lang="es-ES_tradnl" dirty="0"/>
              <a:t>Análisis estático del código</a:t>
            </a:r>
          </a:p>
          <a:p>
            <a:pPr lvl="1" algn="just"/>
            <a:r>
              <a:rPr lang="es-ES_tradnl" dirty="0"/>
              <a:t>Buenas prácticas</a:t>
            </a:r>
          </a:p>
          <a:p>
            <a:pPr lvl="1" algn="just"/>
            <a:r>
              <a:rPr lang="es-ES_tradnl" dirty="0"/>
              <a:t>Detección de bugs</a:t>
            </a:r>
          </a:p>
          <a:p>
            <a:pPr algn="just"/>
            <a:r>
              <a:rPr lang="es-ES_tradnl" dirty="0"/>
              <a:t>Interfaz gráfica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7. LÍNEAS FUTURAS</a:t>
            </a:r>
          </a:p>
        </p:txBody>
      </p:sp>
    </p:spTree>
    <p:extLst>
      <p:ext uri="{BB962C8B-B14F-4D97-AF65-F5344CB8AC3E}">
        <p14:creationId xmlns:p14="http://schemas.microsoft.com/office/powerpoint/2010/main" val="346458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1485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29" y="1364829"/>
            <a:ext cx="8134141" cy="80320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	Tumores cerebrales primarios		</a:t>
            </a:r>
            <a:r>
              <a:rPr lang="es-ES" u="sng" dirty="0"/>
              <a:t>Glioma</a:t>
            </a:r>
          </a:p>
          <a:p>
            <a:pPr marL="457188" lvl="1" indent="0" algn="just">
              <a:buNone/>
            </a:pPr>
            <a:r>
              <a:rPr lang="es-ES" dirty="0"/>
              <a:t>	80% de los tumores cerebrales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1.1. CONTEXTO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9BE36A-A954-45C7-8898-0EEB365B6751}"/>
              </a:ext>
            </a:extLst>
          </p:cNvPr>
          <p:cNvCxnSpPr/>
          <p:nvPr/>
        </p:nvCxnSpPr>
        <p:spPr>
          <a:xfrm>
            <a:off x="4415246" y="1580606"/>
            <a:ext cx="58782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402979-F52C-44FF-BEB4-0D5643EAAE24}"/>
              </a:ext>
            </a:extLst>
          </p:cNvPr>
          <p:cNvSpPr txBox="1"/>
          <p:nvPr/>
        </p:nvSpPr>
        <p:spPr>
          <a:xfrm>
            <a:off x="6480203" y="1582870"/>
            <a:ext cx="19405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Glioblastoma</a:t>
            </a:r>
          </a:p>
        </p:txBody>
      </p:sp>
      <p:sp>
        <p:nvSpPr>
          <p:cNvPr id="10" name="Cerrar llave 9">
            <a:extLst>
              <a:ext uri="{FF2B5EF4-FFF2-40B4-BE49-F238E27FC236}">
                <a16:creationId xmlns:a16="http://schemas.microsoft.com/office/drawing/2014/main" id="{BB4D4F38-FEFC-4718-BC6D-E83F0198377E}"/>
              </a:ext>
            </a:extLst>
          </p:cNvPr>
          <p:cNvSpPr/>
          <p:nvPr/>
        </p:nvSpPr>
        <p:spPr>
          <a:xfrm>
            <a:off x="6158208" y="1420816"/>
            <a:ext cx="186612" cy="6505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FC480B-03B7-4A22-BB19-363257707779}"/>
              </a:ext>
            </a:extLst>
          </p:cNvPr>
          <p:cNvSpPr txBox="1"/>
          <p:nvPr/>
        </p:nvSpPr>
        <p:spPr>
          <a:xfrm>
            <a:off x="865094" y="2411255"/>
            <a:ext cx="440924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Esperanza de 16-18 meses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Supervivencia de 3-5% a 5 años</a:t>
            </a:r>
          </a:p>
        </p:txBody>
      </p:sp>
      <p:sp>
        <p:nvSpPr>
          <p:cNvPr id="23" name="Content Placeholder 17">
            <a:extLst>
              <a:ext uri="{FF2B5EF4-FFF2-40B4-BE49-F238E27FC236}">
                <a16:creationId xmlns:a16="http://schemas.microsoft.com/office/drawing/2014/main" id="{9F2B0605-D0E1-4DC6-929D-6480C4F4C316}"/>
              </a:ext>
            </a:extLst>
          </p:cNvPr>
          <p:cNvSpPr txBox="1">
            <a:spLocks/>
          </p:cNvSpPr>
          <p:nvPr/>
        </p:nvSpPr>
        <p:spPr>
          <a:xfrm>
            <a:off x="2876449" y="3738860"/>
            <a:ext cx="2227862" cy="40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Detección precoz</a:t>
            </a:r>
          </a:p>
        </p:txBody>
      </p:sp>
      <p:sp>
        <p:nvSpPr>
          <p:cNvPr id="24" name="Abrir llave 23">
            <a:extLst>
              <a:ext uri="{FF2B5EF4-FFF2-40B4-BE49-F238E27FC236}">
                <a16:creationId xmlns:a16="http://schemas.microsoft.com/office/drawing/2014/main" id="{44834FF7-252D-4B60-B52D-358EABBD4333}"/>
              </a:ext>
            </a:extLst>
          </p:cNvPr>
          <p:cNvSpPr/>
          <p:nvPr/>
        </p:nvSpPr>
        <p:spPr>
          <a:xfrm>
            <a:off x="5046399" y="3337630"/>
            <a:ext cx="248194" cy="1251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FA495E2-749B-410E-8671-42DDF50AFF6F}"/>
              </a:ext>
            </a:extLst>
          </p:cNvPr>
          <p:cNvSpPr txBox="1"/>
          <p:nvPr/>
        </p:nvSpPr>
        <p:spPr>
          <a:xfrm>
            <a:off x="5294593" y="3318968"/>
            <a:ext cx="372810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Tratar en fase inicial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Cirugía mínimamente invasiva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Radiocirugía</a:t>
            </a:r>
          </a:p>
          <a:p>
            <a:pPr algn="just"/>
            <a:r>
              <a:rPr lang="es-ES" sz="2000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Incluso sin cirugía</a:t>
            </a:r>
          </a:p>
          <a:p>
            <a:endParaRPr lang="es-ES" sz="2000" dirty="0">
              <a:solidFill>
                <a:srgbClr val="0048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5D31F89-DDDC-4754-AD6E-46B310DB8B27}"/>
              </a:ext>
            </a:extLst>
          </p:cNvPr>
          <p:cNvSpPr txBox="1"/>
          <p:nvPr/>
        </p:nvSpPr>
        <p:spPr>
          <a:xfrm>
            <a:off x="1179248" y="5733364"/>
            <a:ext cx="67602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solidFill>
                  <a:srgbClr val="0048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Técnicas de imagen avanzadas e inteligencia artificial</a:t>
            </a:r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0A092647-3B6C-4142-900D-356F7B985F4A}"/>
              </a:ext>
            </a:extLst>
          </p:cNvPr>
          <p:cNvSpPr txBox="1">
            <a:spLocks/>
          </p:cNvSpPr>
          <p:nvPr/>
        </p:nvSpPr>
        <p:spPr>
          <a:xfrm>
            <a:off x="422031" y="4998009"/>
            <a:ext cx="6179606" cy="560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	Primer diagnóstico preciso crucial</a:t>
            </a:r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4F69D56-6718-3743-B1EF-ED96461736FA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[1] </a:t>
            </a:r>
            <a:r>
              <a:rPr lang="en-GB" sz="600" dirty="0"/>
              <a:t>D. </a:t>
            </a:r>
            <a:r>
              <a:rPr lang="en-GB" sz="600" dirty="0" err="1"/>
              <a:t>Armocida</a:t>
            </a:r>
            <a:r>
              <a:rPr lang="en-GB" sz="600" dirty="0"/>
              <a:t>, A. </a:t>
            </a:r>
            <a:r>
              <a:rPr lang="en-GB" sz="600" dirty="0" err="1"/>
              <a:t>Pesce</a:t>
            </a:r>
            <a:r>
              <a:rPr lang="en-GB" sz="600" dirty="0"/>
              <a:t>, F. Di </a:t>
            </a:r>
            <a:r>
              <a:rPr lang="en-GB" sz="600" dirty="0" err="1"/>
              <a:t>Giammarco</a:t>
            </a:r>
            <a:r>
              <a:rPr lang="en-GB" sz="600" dirty="0"/>
              <a:t>, A. </a:t>
            </a:r>
            <a:r>
              <a:rPr lang="en-GB" sz="600" dirty="0" err="1"/>
              <a:t>Frati</a:t>
            </a:r>
            <a:r>
              <a:rPr lang="en-GB" sz="600" dirty="0"/>
              <a:t>, A. Santoro, y M. </a:t>
            </a:r>
            <a:r>
              <a:rPr lang="en-GB" sz="600" dirty="0" err="1"/>
              <a:t>Salvati</a:t>
            </a:r>
            <a:r>
              <a:rPr lang="en-GB" sz="600" dirty="0"/>
              <a:t>, «Long Term Survival in Patients Suffering from </a:t>
            </a:r>
            <a:r>
              <a:rPr lang="en-GB" sz="600" dirty="0" err="1"/>
              <a:t>Glio</a:t>
            </a:r>
            <a:r>
              <a:rPr lang="en-GB" sz="600" dirty="0"/>
              <a:t>-blastoma Multiforme: A Single-</a:t>
            </a:r>
            <a:r>
              <a:rPr lang="en-GB" sz="600" dirty="0" err="1"/>
              <a:t>Center</a:t>
            </a:r>
            <a:r>
              <a:rPr lang="en-GB" sz="600" dirty="0"/>
              <a:t> Observational Cohort Study», Diagnostics, vol. 9, </a:t>
            </a:r>
            <a:r>
              <a:rPr lang="en-GB" sz="600" dirty="0" err="1"/>
              <a:t>n.o</a:t>
            </a:r>
            <a:r>
              <a:rPr lang="en-GB" sz="600" dirty="0"/>
              <a:t> 4, p. 209, </a:t>
            </a:r>
            <a:r>
              <a:rPr lang="en-GB" sz="600" dirty="0" err="1"/>
              <a:t>nov.</a:t>
            </a:r>
            <a:r>
              <a:rPr lang="en-GB" sz="600" dirty="0"/>
              <a:t> 2019, </a:t>
            </a:r>
            <a:r>
              <a:rPr lang="en-GB" sz="600" dirty="0" err="1"/>
              <a:t>doi</a:t>
            </a:r>
            <a:r>
              <a:rPr lang="en-GB" sz="600" dirty="0"/>
              <a:t>: 10.3390/diagnostics9040209.</a:t>
            </a:r>
            <a:endParaRPr lang="en-US" sz="600" dirty="0"/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E6A5FD5D-83F5-414C-B8CB-5C62FA9D4AE1}"/>
              </a:ext>
            </a:extLst>
          </p:cNvPr>
          <p:cNvSpPr txBox="1"/>
          <p:nvPr/>
        </p:nvSpPr>
        <p:spPr>
          <a:xfrm>
            <a:off x="4572000" y="2672199"/>
            <a:ext cx="3245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900" dirty="0"/>
              <a:t>[1]</a:t>
            </a:r>
          </a:p>
        </p:txBody>
      </p:sp>
      <p:cxnSp>
        <p:nvCxnSpPr>
          <p:cNvPr id="6" name="Conector: curvado 5">
            <a:extLst>
              <a:ext uri="{FF2B5EF4-FFF2-40B4-BE49-F238E27FC236}">
                <a16:creationId xmlns:a16="http://schemas.microsoft.com/office/drawing/2014/main" id="{B412C297-AA8D-410F-9CCD-8F52976584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1179248" y="3219061"/>
            <a:ext cx="1697201" cy="720912"/>
          </a:xfrm>
          <a:prstGeom prst="curvedConnector3">
            <a:avLst>
              <a:gd name="adj1" fmla="val -5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Gráfico 33" descr="Advertencia con relleno sólido">
            <a:extLst>
              <a:ext uri="{FF2B5EF4-FFF2-40B4-BE49-F238E27FC236}">
                <a16:creationId xmlns:a16="http://schemas.microsoft.com/office/drawing/2014/main" id="{6E283909-7D4A-47DE-B0A1-185871B7C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5326" y="3288759"/>
            <a:ext cx="765535" cy="76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77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664692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Desarrollar un sistema basado en inteligencia artificial que sea capaz de detectar un GBM partiendo de imágenes médicas adquiridas mediante resonancia magnética, combinando las características del tumor y hábitos de vida sobre los pacientes</a:t>
            </a:r>
          </a:p>
          <a:p>
            <a:pPr algn="just"/>
            <a:endParaRPr lang="es-ES_tradnl" dirty="0"/>
          </a:p>
          <a:p>
            <a:pPr algn="just"/>
            <a:r>
              <a:rPr lang="es-ES_tradnl" dirty="0"/>
              <a:t>En concreto, el sistema debe ser capaz de:</a:t>
            </a:r>
          </a:p>
          <a:p>
            <a:pPr lvl="1" algn="just"/>
            <a:r>
              <a:rPr lang="es-ES_tradnl" dirty="0"/>
              <a:t>Obtener un primer diagnóstico mediante la detección del tumor desde las imágenes médicas y obtener una clasificación de este</a:t>
            </a:r>
          </a:p>
          <a:p>
            <a:pPr lvl="1" algn="just"/>
            <a:r>
              <a:rPr lang="es-ES_tradnl" dirty="0"/>
              <a:t>Predecir la probabilidad de supervivencia del paciente</a:t>
            </a:r>
          </a:p>
          <a:p>
            <a:pPr lvl="1" algn="just"/>
            <a:r>
              <a:rPr lang="es-ES_tradnl" dirty="0"/>
              <a:t>Pronosticar las posibilidades de tener una recaída tras la eliminación del tumor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1.2. OBJETIVOS</a:t>
            </a:r>
          </a:p>
        </p:txBody>
      </p:sp>
    </p:spTree>
    <p:extLst>
      <p:ext uri="{BB962C8B-B14F-4D97-AF65-F5344CB8AC3E}">
        <p14:creationId xmlns:p14="http://schemas.microsoft.com/office/powerpoint/2010/main" val="166087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1. INTRODUCCIÓN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1.3. PLANIFICACIÓN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A3826-A671-534D-9A80-59FFB68DDDC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2032" y="1364829"/>
            <a:ext cx="8297242" cy="484719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ES" dirty="0"/>
              <a:t>Se han definido 8 fases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Elaboración de un estado del arte sobre 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Obtención de un dataset con imágenes médicas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del problema y planteamiento de su resolución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Aprendizaje del lenguaje de programación Python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Análisis de las imágenes médicas para la detección del </a:t>
            </a:r>
            <a:r>
              <a:rPr lang="en-GB" dirty="0"/>
              <a:t>Glioblastoma</a:t>
            </a:r>
            <a:endParaRPr lang="en-ES" dirty="0"/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Desarrollo de un sistema inteligente para la predicción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Evaluación y validación del sistema inteligente</a:t>
            </a:r>
          </a:p>
          <a:p>
            <a:pPr marL="800088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ES" dirty="0"/>
              <a:t>(Opcional) Desarrollo de una interfaz gráfica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Se ha creado un diagrama de Gantt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3585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575938"/>
          </a:xfrm>
        </p:spPr>
        <p:txBody>
          <a:bodyPr>
            <a:normAutofit/>
          </a:bodyPr>
          <a:lstStyle/>
          <a:p>
            <a:r>
              <a:rPr lang="es-ES" dirty="0"/>
              <a:t>Clasificación de gliomas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64661" y="6277966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[2] </a:t>
            </a:r>
            <a:r>
              <a:rPr lang="en-GB" sz="600" dirty="0"/>
              <a:t>W. Taal, J. Bromberg, y M. Bent, «Chemotherapy in glioma», CNS Oncol., vol. 4, pp. 1-14, abr. 2015, </a:t>
            </a:r>
            <a:r>
              <a:rPr lang="en-GB" sz="600" dirty="0" err="1"/>
              <a:t>doi</a:t>
            </a:r>
            <a:r>
              <a:rPr lang="en-GB" sz="600" dirty="0"/>
              <a:t>: 10.2217/cns.15.2.</a:t>
            </a:r>
            <a:endParaRPr lang="en-US" sz="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6152406-8774-4A80-90A7-4402A917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53" y="1901403"/>
            <a:ext cx="7664693" cy="3878729"/>
          </a:xfrm>
          <a:prstGeom prst="rect">
            <a:avLst/>
          </a:prstGeom>
        </p:spPr>
      </p:pic>
      <p:sp>
        <p:nvSpPr>
          <p:cNvPr id="14" name="TextBox 5">
            <a:extLst>
              <a:ext uri="{FF2B5EF4-FFF2-40B4-BE49-F238E27FC236}">
                <a16:creationId xmlns:a16="http://schemas.microsoft.com/office/drawing/2014/main" id="{11EF84EC-B020-4569-B406-8846EA865D9F}"/>
              </a:ext>
            </a:extLst>
          </p:cNvPr>
          <p:cNvSpPr txBox="1"/>
          <p:nvPr/>
        </p:nvSpPr>
        <p:spPr>
          <a:xfrm>
            <a:off x="3330560" y="5790482"/>
            <a:ext cx="24828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1. Clasificación de los gliomas </a:t>
            </a:r>
            <a:r>
              <a:rPr lang="en-ES" sz="1100" dirty="0"/>
              <a:t>[</a:t>
            </a:r>
            <a:r>
              <a:rPr lang="es-ES" sz="1100" dirty="0"/>
              <a:t>2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7472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[3]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600" dirty="0"/>
              <a:t>C. Dupont, N. </a:t>
            </a:r>
            <a:r>
              <a:rPr lang="en-GB" sz="600" dirty="0" err="1"/>
              <a:t>Betrouni</a:t>
            </a:r>
            <a:r>
              <a:rPr lang="en-GB" sz="600" dirty="0"/>
              <a:t>, N. </a:t>
            </a:r>
            <a:r>
              <a:rPr lang="en-GB" sz="600" dirty="0" err="1"/>
              <a:t>Reyns</a:t>
            </a:r>
            <a:r>
              <a:rPr lang="en-GB" sz="600" dirty="0"/>
              <a:t>, y M. </a:t>
            </a:r>
            <a:r>
              <a:rPr lang="en-GB" sz="600" dirty="0" err="1"/>
              <a:t>Vermandel</a:t>
            </a:r>
            <a:r>
              <a:rPr lang="en-GB" sz="600" dirty="0"/>
              <a:t>, «On Image Segmentation Methods Applied to Glioblastoma: State of Art and New Trends», IRBM, vol. 37, </a:t>
            </a:r>
            <a:r>
              <a:rPr lang="en-GB" sz="600" dirty="0" err="1"/>
              <a:t>n.o</a:t>
            </a:r>
            <a:r>
              <a:rPr lang="en-GB" sz="600" dirty="0"/>
              <a:t> 3, pp. 131-143, jun. 2016, </a:t>
            </a:r>
            <a:r>
              <a:rPr lang="en-GB" sz="600" dirty="0" err="1"/>
              <a:t>doi</a:t>
            </a:r>
            <a:r>
              <a:rPr lang="en-GB" sz="600" dirty="0"/>
              <a:t>: 10.1016/j.irbm.2015.12.004.</a:t>
            </a:r>
            <a:endParaRPr lang="en-US" sz="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82BD10-8CC2-4CBD-BB05-6381406F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363" y="2267105"/>
            <a:ext cx="3688838" cy="3543170"/>
          </a:xfrm>
          <a:prstGeom prst="rect">
            <a:avLst/>
          </a:prstGeom>
        </p:spPr>
      </p:pic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Adquisición de imágenes</a:t>
            </a:r>
          </a:p>
          <a:p>
            <a:pPr lvl="1" algn="just"/>
            <a:r>
              <a:rPr lang="es-ES" dirty="0"/>
              <a:t>Resonancia magnética (RM)</a:t>
            </a:r>
          </a:p>
          <a:p>
            <a:pPr lvl="3" algn="just"/>
            <a:r>
              <a:rPr lang="es-ES" dirty="0"/>
              <a:t>Contraste superior</a:t>
            </a:r>
          </a:p>
          <a:p>
            <a:pPr lvl="3" algn="just"/>
            <a:r>
              <a:rPr lang="es-ES" dirty="0"/>
              <a:t>Mejor caracterización de tejidos</a:t>
            </a:r>
          </a:p>
          <a:p>
            <a:pPr marL="1371566" lvl="3" indent="0" algn="just">
              <a:buNone/>
            </a:pPr>
            <a:endParaRPr lang="es-ES" dirty="0"/>
          </a:p>
          <a:p>
            <a:pPr lvl="1" algn="just"/>
            <a:r>
              <a:rPr lang="es-ES" dirty="0"/>
              <a:t>Tomografía axial computarizada (TAC)</a:t>
            </a:r>
          </a:p>
          <a:p>
            <a:pPr lvl="3" algn="just"/>
            <a:r>
              <a:rPr lang="es-ES" dirty="0"/>
              <a:t>En casos necesarios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Distintos tipos de 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EF20F-3675-7841-ACDD-FFB5D767C9AD}"/>
              </a:ext>
            </a:extLst>
          </p:cNvPr>
          <p:cNvSpPr txBox="1"/>
          <p:nvPr/>
        </p:nvSpPr>
        <p:spPr>
          <a:xfrm>
            <a:off x="5399436" y="5854959"/>
            <a:ext cx="33198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2. Tipos de RM para la detección de tumores </a:t>
            </a:r>
            <a:r>
              <a:rPr lang="en-ES" sz="1100" dirty="0"/>
              <a:t>[</a:t>
            </a:r>
            <a:r>
              <a:rPr lang="es-ES" sz="1100" dirty="0"/>
              <a:t>3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6747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611BAF7-E9B8-4769-B943-C86E5CC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417" y="1243029"/>
            <a:ext cx="2905972" cy="41845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2.1. GLIOBLASTOMA MULTIFORME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48F15AF-1C80-4CC5-8B8D-2DDD1D59D507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[4]</a:t>
            </a:r>
            <a:r>
              <a:rPr lang="en-GB" sz="600" dirty="0"/>
              <a:t> S. Bauer, R. Wiest, L.-P. Nolte, y M. Reyes, «A survey of MRI-based medical image analysis for brain </a:t>
            </a:r>
            <a:r>
              <a:rPr lang="en-GB" sz="600" dirty="0" err="1"/>
              <a:t>tumor</a:t>
            </a:r>
            <a:r>
              <a:rPr lang="en-GB" sz="600" dirty="0"/>
              <a:t> studies», Phys. Med. Biol., vol. 58, </a:t>
            </a:r>
            <a:r>
              <a:rPr lang="en-GB" sz="600" dirty="0" err="1"/>
              <a:t>n.o</a:t>
            </a:r>
            <a:r>
              <a:rPr lang="en-GB" sz="600" dirty="0"/>
              <a:t> 13, pp. R97-R129, jun. 2013, </a:t>
            </a:r>
            <a:r>
              <a:rPr lang="en-GB" sz="600" dirty="0" err="1"/>
              <a:t>doi</a:t>
            </a:r>
            <a:r>
              <a:rPr lang="en-GB" sz="600" dirty="0"/>
              <a:t>: 10.1088/0031-9155/58/13/R97.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5" name="Content Placeholder 17">
            <a:extLst>
              <a:ext uri="{FF2B5EF4-FFF2-40B4-BE49-F238E27FC236}">
                <a16:creationId xmlns:a16="http://schemas.microsoft.com/office/drawing/2014/main" id="{39A960A5-ABB0-4988-A464-4283C8D6C814}"/>
              </a:ext>
            </a:extLst>
          </p:cNvPr>
          <p:cNvSpPr txBox="1">
            <a:spLocks/>
          </p:cNvSpPr>
          <p:nvPr/>
        </p:nvSpPr>
        <p:spPr>
          <a:xfrm>
            <a:off x="419877" y="1367295"/>
            <a:ext cx="4870580" cy="484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marR="0" indent="-45720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20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742932" marR="0" indent="-28574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Char char="•"/>
              <a:tabLst/>
              <a:defRPr lang="es-ES_tradnl" sz="18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•"/>
              <a:tabLst/>
              <a:defRPr lang="es-ES_tradnl" sz="16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Char char="–"/>
              <a:tabLst/>
              <a:defRPr lang="es-ES_tradnl" sz="14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Char char="⎻"/>
              <a:tabLst/>
              <a:defRPr lang="en-US" sz="1200" b="0" i="0" kern="1200" noProof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Proceso de segmentación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Métodos de segmentación</a:t>
            </a:r>
          </a:p>
          <a:p>
            <a:pPr lvl="1" algn="just"/>
            <a:r>
              <a:rPr lang="es-ES" dirty="0"/>
              <a:t>Manual</a:t>
            </a:r>
            <a:endParaRPr lang="en-US" dirty="0"/>
          </a:p>
          <a:p>
            <a:pPr lvl="2" algn="just"/>
            <a:r>
              <a:rPr lang="es-ES" dirty="0"/>
              <a:t>Mucho tiempo</a:t>
            </a:r>
          </a:p>
          <a:p>
            <a:pPr lvl="2" algn="just"/>
            <a:r>
              <a:rPr lang="es-ES" dirty="0"/>
              <a:t>Gran variabilidad</a:t>
            </a:r>
          </a:p>
          <a:p>
            <a:pPr lvl="1" algn="just"/>
            <a:r>
              <a:rPr lang="es-ES" dirty="0"/>
              <a:t>Asistida por ordenador</a:t>
            </a:r>
            <a:endParaRPr lang="en-US" dirty="0"/>
          </a:p>
          <a:p>
            <a:pPr lvl="2" algn="just"/>
            <a:r>
              <a:rPr lang="es-ES" dirty="0"/>
              <a:t>Tiempo</a:t>
            </a:r>
            <a:r>
              <a:rPr lang="en-US" dirty="0"/>
              <a:t> </a:t>
            </a:r>
            <a:r>
              <a:rPr lang="es-ES" dirty="0"/>
              <a:t>reducido</a:t>
            </a:r>
          </a:p>
          <a:p>
            <a:pPr lvl="2" algn="just"/>
            <a:r>
              <a:rPr lang="en-US" dirty="0"/>
              <a:t>Buena </a:t>
            </a:r>
            <a:r>
              <a:rPr lang="es-ES" dirty="0"/>
              <a:t>concordancia</a:t>
            </a:r>
          </a:p>
          <a:p>
            <a:pPr lvl="3" algn="just"/>
            <a:r>
              <a:rPr lang="es-ES" dirty="0"/>
              <a:t>Basada en la intensidad</a:t>
            </a:r>
          </a:p>
          <a:p>
            <a:pPr lvl="3" algn="just"/>
            <a:r>
              <a:rPr lang="es-ES" dirty="0"/>
              <a:t>Basada en atlas</a:t>
            </a:r>
          </a:p>
          <a:p>
            <a:pPr lvl="3" algn="just"/>
            <a:r>
              <a:rPr lang="es-ES" dirty="0"/>
              <a:t>Basada en la superficie</a:t>
            </a:r>
          </a:p>
          <a:p>
            <a:pPr lvl="3" algn="just"/>
            <a:r>
              <a:rPr lang="es-ES" dirty="0"/>
              <a:t>Híbrida</a:t>
            </a:r>
          </a:p>
          <a:p>
            <a:pPr marL="457188" lvl="1" indent="0">
              <a:buNone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057F6C-2CE1-4768-9ED1-D1868FD3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961" y="4495985"/>
            <a:ext cx="1284625" cy="1331768"/>
          </a:xfrm>
          <a:prstGeom prst="rect">
            <a:avLst/>
          </a:prstGeom>
        </p:spPr>
      </p:pic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B98CD3CA-9C6F-4BCC-B214-8C8C721FECEB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[5]</a:t>
            </a:r>
            <a:r>
              <a:rPr lang="en-GB" sz="600" dirty="0"/>
              <a:t> E. Lotan, R. Jain, N. </a:t>
            </a:r>
            <a:r>
              <a:rPr lang="en-GB" sz="600" dirty="0" err="1"/>
              <a:t>Razavian</a:t>
            </a:r>
            <a:r>
              <a:rPr lang="en-GB" sz="600" dirty="0"/>
              <a:t>, G. M. </a:t>
            </a:r>
            <a:r>
              <a:rPr lang="en-GB" sz="600" dirty="0" err="1"/>
              <a:t>Fatterpekar</a:t>
            </a:r>
            <a:r>
              <a:rPr lang="en-GB" sz="600" dirty="0"/>
              <a:t>, y </a:t>
            </a:r>
            <a:r>
              <a:rPr lang="en-GB" sz="600" dirty="0" err="1"/>
              <a:t>Y</a:t>
            </a:r>
            <a:r>
              <a:rPr lang="en-GB" sz="600" dirty="0"/>
              <a:t>. W. Lui, «State of the Art: Machine Learning Applications in Glioma Imaging», Am. J. </a:t>
            </a:r>
            <a:r>
              <a:rPr lang="en-GB" sz="600" dirty="0" err="1"/>
              <a:t>Roentgenol</a:t>
            </a:r>
            <a:r>
              <a:rPr lang="en-GB" sz="600" dirty="0"/>
              <a:t>., vol. 212, </a:t>
            </a:r>
            <a:r>
              <a:rPr lang="en-GB" sz="600" dirty="0" err="1"/>
              <a:t>n.o</a:t>
            </a:r>
            <a:r>
              <a:rPr lang="en-GB" sz="600" dirty="0"/>
              <a:t> 1, pp. 26-37, oct. 2018, </a:t>
            </a:r>
            <a:r>
              <a:rPr lang="en-GB" sz="600" dirty="0" err="1"/>
              <a:t>doi</a:t>
            </a:r>
            <a:r>
              <a:rPr lang="en-GB" sz="600" dirty="0"/>
              <a:t>: 10.2214/AJR.18.20218.</a:t>
            </a:r>
            <a:endParaRPr lang="es-ES" sz="600" dirty="0"/>
          </a:p>
          <a:p>
            <a:pPr algn="l"/>
            <a:endParaRPr lang="en-US" sz="600" dirty="0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3A0124C-578B-4E30-8B69-9E0B7BD42F03}"/>
              </a:ext>
            </a:extLst>
          </p:cNvPr>
          <p:cNvSpPr txBox="1"/>
          <p:nvPr/>
        </p:nvSpPr>
        <p:spPr>
          <a:xfrm>
            <a:off x="3423387" y="5871553"/>
            <a:ext cx="27937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4. Segmentación de tumor cerebral </a:t>
            </a:r>
            <a:r>
              <a:rPr lang="en-ES" sz="1100" dirty="0"/>
              <a:t>[</a:t>
            </a:r>
            <a:r>
              <a:rPr lang="es-ES" sz="1100" dirty="0"/>
              <a:t>5</a:t>
            </a:r>
            <a:r>
              <a:rPr lang="en-ES" sz="1100" dirty="0"/>
              <a:t>]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FBCEFE7F-C8FC-4C0A-A180-B8DDD4535E86}"/>
              </a:ext>
            </a:extLst>
          </p:cNvPr>
          <p:cNvSpPr txBox="1"/>
          <p:nvPr/>
        </p:nvSpPr>
        <p:spPr>
          <a:xfrm>
            <a:off x="5982102" y="5463089"/>
            <a:ext cx="31387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3. Bloques principales de la segmentación </a:t>
            </a:r>
            <a:r>
              <a:rPr lang="en-ES" sz="1100" dirty="0"/>
              <a:t>[</a:t>
            </a:r>
            <a:r>
              <a:rPr lang="es-ES" sz="1100" dirty="0"/>
              <a:t>4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92307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2030" y="1364829"/>
            <a:ext cx="7820038" cy="4847192"/>
          </a:xfrm>
        </p:spPr>
        <p:txBody>
          <a:bodyPr>
            <a:normAutofit/>
          </a:bodyPr>
          <a:lstStyle/>
          <a:p>
            <a:pPr algn="just"/>
            <a:r>
              <a:rPr lang="es-ES_tradnl" dirty="0"/>
              <a:t>Aumento de información y datos asociados a las enfermedades</a:t>
            </a:r>
          </a:p>
          <a:p>
            <a:pPr lvl="1" algn="just"/>
            <a:r>
              <a:rPr lang="es-ES_tradnl" dirty="0"/>
              <a:t>Escenario adecuado para el uso de técnicas de Machine Learning</a:t>
            </a:r>
          </a:p>
          <a:p>
            <a:pPr algn="just"/>
            <a:r>
              <a:rPr lang="es-ES_tradnl" dirty="0"/>
              <a:t>Proceso de dos pasos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Estimación de las dependencias</a:t>
            </a:r>
          </a:p>
          <a:p>
            <a:pPr marL="800088" lvl="1" indent="-342900" algn="just">
              <a:buFont typeface="+mj-lt"/>
              <a:buAutoNum type="arabicPeriod"/>
            </a:pPr>
            <a:r>
              <a:rPr lang="es-ES_tradnl" dirty="0"/>
              <a:t>Empleo de las dependencias para la predicción</a:t>
            </a:r>
          </a:p>
          <a:p>
            <a:pPr algn="just"/>
            <a:r>
              <a:rPr lang="es-ES_tradnl" dirty="0"/>
              <a:t>Objetivo: producir un modelo para predicción, clasificación, estimación…</a:t>
            </a:r>
          </a:p>
          <a:p>
            <a:pPr algn="just"/>
            <a:r>
              <a:rPr lang="es-ES_tradnl" dirty="0"/>
              <a:t>Aplicaciones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7D72-B3A7-3F4F-86A7-BDBB36D5E1A7}" type="datetime3">
              <a:rPr lang="es-ES_tradnl" smtClean="0"/>
              <a:t>25.01.21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_tradnl" dirty="0"/>
              <a:t>Detección automatizada del Glioblastoma multiforme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8B02052-E55D-F141-9B6E-1E5313BA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2. ESTADO DEL ARTE</a:t>
            </a:r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BC0839D6-9762-984C-9875-BEC262B022DE}"/>
              </a:ext>
            </a:extLst>
          </p:cNvPr>
          <p:cNvSpPr txBox="1">
            <a:spLocks/>
          </p:cNvSpPr>
          <p:nvPr/>
        </p:nvSpPr>
        <p:spPr>
          <a:xfrm>
            <a:off x="577375" y="796164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r>
              <a:rPr lang="es-ES_tradnl" sz="1800" dirty="0">
                <a:solidFill>
                  <a:srgbClr val="004851"/>
                </a:solidFill>
              </a:rPr>
              <a:t>2.2. MÉTODOS DE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9F878-165F-C844-B9D7-28F9137C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32" y="4414494"/>
            <a:ext cx="3263900" cy="785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09003-F8FC-6C41-A7C4-343898F71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699" y="4414494"/>
            <a:ext cx="3185489" cy="785754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16DACF01-075E-5941-8C35-5C7821C459FD}"/>
              </a:ext>
            </a:extLst>
          </p:cNvPr>
          <p:cNvSpPr txBox="1">
            <a:spLocks/>
          </p:cNvSpPr>
          <p:nvPr/>
        </p:nvSpPr>
        <p:spPr>
          <a:xfrm>
            <a:off x="457201" y="61882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[6] https://</a:t>
            </a:r>
            <a:r>
              <a:rPr lang="en-US" sz="600" dirty="0" err="1"/>
              <a:t>www.fdna.com</a:t>
            </a:r>
            <a:r>
              <a:rPr lang="en-US" sz="600" dirty="0"/>
              <a:t>/face2gene-for-geneticist-healthcare-providers/</a:t>
            </a:r>
          </a:p>
          <a:p>
            <a:pPr algn="l"/>
            <a:endParaRPr lang="en-US" sz="6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DBCB0EC-E6E9-5948-95D9-16873626FC6A}"/>
              </a:ext>
            </a:extLst>
          </p:cNvPr>
          <p:cNvSpPr txBox="1">
            <a:spLocks/>
          </p:cNvSpPr>
          <p:nvPr/>
        </p:nvSpPr>
        <p:spPr>
          <a:xfrm>
            <a:off x="457201" y="6324638"/>
            <a:ext cx="8189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b="0" i="0" kern="120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" dirty="0"/>
              <a:t>[7] https://</a:t>
            </a:r>
            <a:r>
              <a:rPr lang="en-US" sz="600" dirty="0" err="1"/>
              <a:t>www.babylonhealth.com</a:t>
            </a:r>
            <a:r>
              <a:rPr lang="en-US" sz="600" dirty="0"/>
              <a:t>/</a:t>
            </a:r>
          </a:p>
          <a:p>
            <a:pPr algn="l"/>
            <a:endParaRPr lang="en-US" sz="600" dirty="0"/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6094F172-3489-4927-9E1D-548DEDC2192B}"/>
              </a:ext>
            </a:extLst>
          </p:cNvPr>
          <p:cNvSpPr txBox="1"/>
          <p:nvPr/>
        </p:nvSpPr>
        <p:spPr>
          <a:xfrm>
            <a:off x="614481" y="5240114"/>
            <a:ext cx="3838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5. Logo Face2Gene, software de reconocimiento facial </a:t>
            </a:r>
            <a:r>
              <a:rPr lang="en-ES" sz="1100" dirty="0"/>
              <a:t>[</a:t>
            </a:r>
            <a:r>
              <a:rPr lang="es-ES" sz="1100" dirty="0"/>
              <a:t>6</a:t>
            </a:r>
            <a:r>
              <a:rPr lang="en-ES" sz="1100" dirty="0"/>
              <a:t>]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BFC95FD8-AAE9-4E99-B699-2260EBCC5456}"/>
              </a:ext>
            </a:extLst>
          </p:cNvPr>
          <p:cNvSpPr txBox="1"/>
          <p:nvPr/>
        </p:nvSpPr>
        <p:spPr>
          <a:xfrm>
            <a:off x="5420546" y="5238316"/>
            <a:ext cx="3376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Figura 6. Logo </a:t>
            </a:r>
            <a:r>
              <a:rPr lang="es-ES" sz="1100" dirty="0" err="1"/>
              <a:t>Babylon</a:t>
            </a:r>
            <a:r>
              <a:rPr lang="es-ES" sz="1100" dirty="0"/>
              <a:t>, asistencia sanitaria accesible</a:t>
            </a:r>
            <a:r>
              <a:rPr lang="en-ES" sz="1100" dirty="0"/>
              <a:t>[</a:t>
            </a:r>
            <a:r>
              <a:rPr lang="es-ES" sz="1100" dirty="0"/>
              <a:t>7</a:t>
            </a:r>
            <a:r>
              <a:rPr lang="en-E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8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oi Eskola Politeknikoa">
    <a:dk1>
      <a:srgbClr val="004851"/>
    </a:dk1>
    <a:lt1>
      <a:srgbClr val="FFFFFF"/>
    </a:lt1>
    <a:dk2>
      <a:srgbClr val="000000"/>
    </a:dk2>
    <a:lt2>
      <a:srgbClr val="FFC72C"/>
    </a:lt2>
    <a:accent1>
      <a:srgbClr val="004851"/>
    </a:accent1>
    <a:accent2>
      <a:srgbClr val="00A3AD"/>
    </a:accent2>
    <a:accent3>
      <a:srgbClr val="B33D26"/>
    </a:accent3>
    <a:accent4>
      <a:srgbClr val="DC6B2F"/>
    </a:accent4>
    <a:accent5>
      <a:srgbClr val="ED8B00"/>
    </a:accent5>
    <a:accent6>
      <a:srgbClr val="F6C580"/>
    </a:accent6>
    <a:hlink>
      <a:srgbClr val="FFC72C"/>
    </a:hlink>
    <a:folHlink>
      <a:srgbClr val="00485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1481</TotalTime>
  <Words>1923</Words>
  <Application>Microsoft Office PowerPoint</Application>
  <PresentationFormat>Presentación en pantalla (4:3)</PresentationFormat>
  <Paragraphs>334</Paragraphs>
  <Slides>23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AppleSymbols</vt:lpstr>
      <vt:lpstr>Arial</vt:lpstr>
      <vt:lpstr>Arial Black</vt:lpstr>
      <vt:lpstr>Arial Nova Light</vt:lpstr>
      <vt:lpstr>Calibri</vt:lpstr>
      <vt:lpstr>MU Theme</vt:lpstr>
      <vt:lpstr>DETECCIÓN AUTOMATIZADA DEL GLIOBLASTOMA MULTIFORME</vt:lpstr>
      <vt:lpstr>ÍNDICE</vt:lpstr>
      <vt:lpstr>1. INTRODUCCIÓN</vt:lpstr>
      <vt:lpstr>1. INTRODUCCIÓN</vt:lpstr>
      <vt:lpstr>1. INTRODUCCIÓN</vt:lpstr>
      <vt:lpstr>2. ESTADO DEL ARTE</vt:lpstr>
      <vt:lpstr>2. ESTADO DEL ARTE</vt:lpstr>
      <vt:lpstr>2. ESTADO DEL ARTE</vt:lpstr>
      <vt:lpstr>2. ESTADO DEL ARTE</vt:lpstr>
      <vt:lpstr>2. ESTADO DEL ARTE</vt:lpstr>
      <vt:lpstr>3. DISEÑO DE LA SOLUCIÓN</vt:lpstr>
      <vt:lpstr>3. DISEÑO DE LA SOLUCIÓN</vt:lpstr>
      <vt:lpstr>3. DISEÑO DE LA SOLUCIÓN</vt:lpstr>
      <vt:lpstr>3. DISEÑO DE LA SOLUCIÓN</vt:lpstr>
      <vt:lpstr>4. DESARROLLO</vt:lpstr>
      <vt:lpstr>4. DESARROLLO</vt:lpstr>
      <vt:lpstr>4. DESARROLLO</vt:lpstr>
      <vt:lpstr>4. DESARROLLO</vt:lpstr>
      <vt:lpstr>4. DESARROLLO</vt:lpstr>
      <vt:lpstr>5. EVALUACIÓN</vt:lpstr>
      <vt:lpstr>6. CONCLUSIONES</vt:lpstr>
      <vt:lpstr>7. LÍNEAS FUTURAS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Edgar Azpiazu Crespo</cp:lastModifiedBy>
  <cp:revision>254</cp:revision>
  <cp:lastPrinted>2018-07-13T13:37:53Z</cp:lastPrinted>
  <dcterms:created xsi:type="dcterms:W3CDTF">2017-11-28T21:27:45Z</dcterms:created>
  <dcterms:modified xsi:type="dcterms:W3CDTF">2021-01-25T23:02:47Z</dcterms:modified>
</cp:coreProperties>
</file>

<file path=docProps/thumbnail.jpeg>
</file>